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91" r:id="rId3"/>
    <p:sldId id="281" r:id="rId4"/>
    <p:sldId id="283" r:id="rId5"/>
    <p:sldId id="280" r:id="rId6"/>
    <p:sldId id="284" r:id="rId7"/>
    <p:sldId id="287" r:id="rId8"/>
    <p:sldId id="274" r:id="rId9"/>
    <p:sldId id="277" r:id="rId10"/>
    <p:sldId id="259" r:id="rId11"/>
    <p:sldId id="292" r:id="rId12"/>
    <p:sldId id="288" r:id="rId13"/>
    <p:sldId id="290" r:id="rId14"/>
    <p:sldId id="276" r:id="rId15"/>
    <p:sldId id="285" r:id="rId16"/>
    <p:sldId id="273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AF3A6FE-7D8F-4401-A753-9A9290FA1567}">
          <p14:sldIdLst>
            <p14:sldId id="258"/>
            <p14:sldId id="291"/>
            <p14:sldId id="281"/>
            <p14:sldId id="283"/>
            <p14:sldId id="280"/>
            <p14:sldId id="284"/>
            <p14:sldId id="287"/>
            <p14:sldId id="274"/>
            <p14:sldId id="277"/>
            <p14:sldId id="259"/>
            <p14:sldId id="292"/>
            <p14:sldId id="288"/>
            <p14:sldId id="290"/>
            <p14:sldId id="276"/>
            <p14:sldId id="285"/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웅" initials="김" lastIdx="1" clrIdx="0">
    <p:extLst>
      <p:ext uri="{19B8F6BF-5375-455C-9EA6-DF929625EA0E}">
        <p15:presenceInfo xmlns:p15="http://schemas.microsoft.com/office/powerpoint/2012/main" userId="김지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DD7EE"/>
    <a:srgbClr val="9DC3E6"/>
    <a:srgbClr val="2E75B6"/>
    <a:srgbClr val="1F4E79"/>
    <a:srgbClr val="DEEBF7"/>
    <a:srgbClr val="DAE3F3"/>
    <a:srgbClr val="2F559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80" y="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93B4-55DC-4D55-AC11-1EEB6D966666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2DF26-C834-4306-88DF-F949AE991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4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2DF26-C834-4306-88DF-F949AE9916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7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2DF26-C834-4306-88DF-F949AE9916D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6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024B-1F16-4732-9DB0-E19769E6A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92697D-D1A2-4B6A-9CA1-DE837634C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F57A9-BF81-419D-A694-B353B5F0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C2764-E5E7-4E48-BB8F-BBA626B05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F5B73-8DEF-4743-8081-D05D76E0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7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9B791-281B-4195-BAA7-A3054A21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C0569-2EFA-4FF8-B9A1-21F9BDEA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9D6E9-51D3-432C-B94A-D4D8BDEB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89A8A-E42A-448F-8C97-6D28BECB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9C991-7004-43D3-AE45-846946C7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7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B28A90-40FE-4CC5-B481-6F7AE0C14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1BA01C-465E-46C7-882A-380AD976A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EC8D6-8A9F-41ED-8269-306EA9B6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1CF3C-7FF4-424D-8804-FBA5092DE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B6092-7338-4E5E-9AD1-01DF34B3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4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F1A10-13A8-496A-A6E7-4297E2C1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FDBE94-AB24-462B-91D9-7FF203E3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2D55-C560-448C-B94C-D02D44866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4B024-00E9-4A89-B372-725A92B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3EFCD-1DD6-4A54-AA67-2DA81627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0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B58C4-677C-4803-9227-F13E9497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FDF7C1-2683-467F-9F60-33B31CBF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05F1F2-46E3-4A72-9E87-C75236D63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822EF-AFFA-4286-9DD9-7572FBAF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D5383-020B-40FC-99A3-DF93FD1A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57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3C36-0758-4521-8187-B7B56F88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96ECF-0F67-4CB2-90E0-69CBCA6CE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B0502-E363-4AFC-A62C-5D2978C2C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CAE09-4740-4F8D-AF7C-D6D56AFA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9DB1C9-E5D3-45CD-ABBF-B8D9CDF54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26378-0A39-4EC9-AF44-2832D717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0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83329-C245-42E9-83D6-48077A35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69C86-7DB6-45F7-8561-E0E8F70E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2C276D-00BC-4134-A978-DD994D789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B96046-DDDF-42F5-88F1-D23F876BB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771920-184E-47D2-9ED0-01CBCBA1F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65CA21-203D-487B-A6A5-9FCFF504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3939FA-FCDA-4CFE-B9D5-2B46FA87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4BB543-180E-4F54-9527-BE1B31C5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7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6E4DB-4C02-460C-AB58-854C3A4C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A9FBE5-D128-4E6B-854A-BA717481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404537-72B1-49CE-9925-B8BCF026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7DB6F-47A7-458E-A560-DADC936D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4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0F94A3-303F-4183-AE59-23C03925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B3D413-3432-421C-8E13-4A960D34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FF298E-DB6C-4367-ACD3-48F1A572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28077-0E35-43B1-9855-01AA9660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3439C-3B3D-4892-9A35-AD36E473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EB37F8-8898-48DE-BA7F-CAF0177E7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9D5EF-3547-43A6-AAFD-1D69F0DF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DF3118-01C7-4A79-87ED-D2117282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EB710-A884-4B33-BB95-7CB029C5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DAA89-06CE-448D-9C27-801B9CC4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EC3772-A4BE-4CBC-A29D-699AD74CB0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29B06A-BCE4-410C-AC19-318DA2A3E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240BB-D0D2-4344-B331-C7F3528A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375E0-1B07-490C-9C40-3A97BC9F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4B222-8A75-4971-950E-68F0F65E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27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2C5F17-A8D8-4E66-9755-4A3A7934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76F7F-D6F5-4009-9D76-592C80A3E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254F3-B9F3-46AC-B96A-4AD26A71B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CE85D-5BFE-4B2E-8B86-13041217AC31}" type="datetimeFigureOut">
              <a:rPr lang="ko-KR" altLang="en-US" smtClean="0"/>
              <a:t>2018-04-10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D541D-F00B-43DF-B07D-3C7A6B0DE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C8AB2-9104-4A89-8682-098D2238F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5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47BD99-C8E2-40B4-939E-9F339FA68A6D}"/>
              </a:ext>
            </a:extLst>
          </p:cNvPr>
          <p:cNvSpPr/>
          <p:nvPr/>
        </p:nvSpPr>
        <p:spPr>
          <a:xfrm>
            <a:off x="636" y="349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3674C9-24A1-4C2B-B7BD-1251A59B679E}"/>
              </a:ext>
            </a:extLst>
          </p:cNvPr>
          <p:cNvSpPr txBox="1"/>
          <p:nvPr/>
        </p:nvSpPr>
        <p:spPr>
          <a:xfrm>
            <a:off x="5569546" y="1771623"/>
            <a:ext cx="6622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드론</a:t>
            </a:r>
            <a:r>
              <a:rPr lang="ko-KR" altLang="en-US" sz="30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기반 국내 건물 안전 관리 프로그램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1582069-A074-45D0-AB95-E4066B873CAE}"/>
              </a:ext>
            </a:extLst>
          </p:cNvPr>
          <p:cNvCxnSpPr>
            <a:cxnSpLocks/>
          </p:cNvCxnSpPr>
          <p:nvPr/>
        </p:nvCxnSpPr>
        <p:spPr>
          <a:xfrm>
            <a:off x="5622854" y="2372573"/>
            <a:ext cx="532382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620716A-F0B5-45E9-83ED-00956CB9E5E9}"/>
              </a:ext>
            </a:extLst>
          </p:cNvPr>
          <p:cNvSpPr txBox="1"/>
          <p:nvPr/>
        </p:nvSpPr>
        <p:spPr>
          <a:xfrm>
            <a:off x="6594927" y="3588965"/>
            <a:ext cx="4664076" cy="258532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과목명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산학캠스톤디자인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1(02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분반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발표일자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2018/04/11</a:t>
            </a: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담당교수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정현숙 교수님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조원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이대경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송남주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김지웅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강일송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김지우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발표자 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송남주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Chosun</a:t>
            </a:r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Univ.)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A266AEC-12CB-4732-8460-C43CB1834863}"/>
              </a:ext>
            </a:extLst>
          </p:cNvPr>
          <p:cNvGrpSpPr/>
          <p:nvPr/>
        </p:nvGrpSpPr>
        <p:grpSpPr>
          <a:xfrm>
            <a:off x="6152390" y="5252342"/>
            <a:ext cx="298894" cy="330957"/>
            <a:chOff x="584787" y="1177215"/>
            <a:chExt cx="1185515" cy="1628116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EB3422E-423F-473E-A6D2-3E05A8810582}"/>
                </a:ext>
              </a:extLst>
            </p:cNvPr>
            <p:cNvSpPr/>
            <p:nvPr/>
          </p:nvSpPr>
          <p:spPr>
            <a:xfrm rot="5400000">
              <a:off x="911739" y="2334841"/>
              <a:ext cx="483781" cy="457200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7D6A835-E778-45DF-93EA-9E36E82CC6F7}"/>
                </a:ext>
              </a:extLst>
            </p:cNvPr>
            <p:cNvSpPr/>
            <p:nvPr/>
          </p:nvSpPr>
          <p:spPr>
            <a:xfrm rot="5400000">
              <a:off x="927689" y="1406482"/>
              <a:ext cx="483781" cy="1169583"/>
            </a:xfrm>
            <a:prstGeom prst="rect">
              <a:avLst/>
            </a:prstGeom>
            <a:solidFill>
              <a:srgbClr val="79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C85C580-2D5A-41E1-A241-60CB0AC78416}"/>
                </a:ext>
              </a:extLst>
            </p:cNvPr>
            <p:cNvSpPr/>
            <p:nvPr/>
          </p:nvSpPr>
          <p:spPr>
            <a:xfrm rot="5400000">
              <a:off x="422642" y="1339361"/>
              <a:ext cx="483781" cy="159491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7A6A9D6-78DC-446C-AA52-BAB6CDF5A280}"/>
                </a:ext>
              </a:extLst>
            </p:cNvPr>
            <p:cNvSpPr/>
            <p:nvPr/>
          </p:nvSpPr>
          <p:spPr>
            <a:xfrm rot="5400000">
              <a:off x="782497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FDAA0B9-062F-48E2-BA12-9BEA03603C84}"/>
                </a:ext>
              </a:extLst>
            </p:cNvPr>
            <p:cNvSpPr/>
            <p:nvPr/>
          </p:nvSpPr>
          <p:spPr>
            <a:xfrm rot="5400000">
              <a:off x="1114003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E2953E3-4A8C-4A3F-9E54-2595F545D198}"/>
                </a:ext>
              </a:extLst>
            </p:cNvPr>
            <p:cNvSpPr/>
            <p:nvPr/>
          </p:nvSpPr>
          <p:spPr>
            <a:xfrm rot="5400000">
              <a:off x="1448666" y="1339360"/>
              <a:ext cx="483781" cy="159491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62E5A2C-D6D2-48BA-8DBE-B65B929EEE90}"/>
              </a:ext>
            </a:extLst>
          </p:cNvPr>
          <p:cNvGrpSpPr/>
          <p:nvPr/>
        </p:nvGrpSpPr>
        <p:grpSpPr>
          <a:xfrm>
            <a:off x="6152381" y="4705127"/>
            <a:ext cx="294877" cy="330957"/>
            <a:chOff x="604659" y="1177215"/>
            <a:chExt cx="1169583" cy="162811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7C26C4F-1AE8-46B2-9838-E567BC43AE80}"/>
                </a:ext>
              </a:extLst>
            </p:cNvPr>
            <p:cNvSpPr/>
            <p:nvPr/>
          </p:nvSpPr>
          <p:spPr>
            <a:xfrm rot="5400000">
              <a:off x="911739" y="2334841"/>
              <a:ext cx="483781" cy="457200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74A6A75-0929-4648-BDC1-AF2EAE48D81B}"/>
                </a:ext>
              </a:extLst>
            </p:cNvPr>
            <p:cNvSpPr/>
            <p:nvPr/>
          </p:nvSpPr>
          <p:spPr>
            <a:xfrm rot="5400000">
              <a:off x="947561" y="1406482"/>
              <a:ext cx="483780" cy="1169583"/>
            </a:xfrm>
            <a:prstGeom prst="rect">
              <a:avLst/>
            </a:prstGeom>
            <a:solidFill>
              <a:srgbClr val="79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FE1C5B0-DB20-48E9-A661-06A0233E4278}"/>
                </a:ext>
              </a:extLst>
            </p:cNvPr>
            <p:cNvSpPr/>
            <p:nvPr/>
          </p:nvSpPr>
          <p:spPr>
            <a:xfrm rot="5400000">
              <a:off x="581616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64235D3-7E95-47B8-B010-2C328146CE52}"/>
                </a:ext>
              </a:extLst>
            </p:cNvPr>
            <p:cNvSpPr/>
            <p:nvPr/>
          </p:nvSpPr>
          <p:spPr>
            <a:xfrm rot="5400000">
              <a:off x="938314" y="1339361"/>
              <a:ext cx="483781" cy="159491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5A713FC-4D22-42D1-BBD5-D48E2FD56883}"/>
                </a:ext>
              </a:extLst>
            </p:cNvPr>
            <p:cNvSpPr/>
            <p:nvPr/>
          </p:nvSpPr>
          <p:spPr>
            <a:xfrm rot="5400000">
              <a:off x="1289695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E7E6020-93D9-42D6-B2CB-6EE9FE6DF7E0}"/>
              </a:ext>
            </a:extLst>
          </p:cNvPr>
          <p:cNvGrpSpPr/>
          <p:nvPr/>
        </p:nvGrpSpPr>
        <p:grpSpPr>
          <a:xfrm>
            <a:off x="6143348" y="4134741"/>
            <a:ext cx="294877" cy="330957"/>
            <a:chOff x="584788" y="1177215"/>
            <a:chExt cx="1169583" cy="1628116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A73A24E-3BA1-4FD2-B80F-A4C993A8A050}"/>
                </a:ext>
              </a:extLst>
            </p:cNvPr>
            <p:cNvSpPr/>
            <p:nvPr/>
          </p:nvSpPr>
          <p:spPr>
            <a:xfrm rot="5400000">
              <a:off x="911739" y="2334841"/>
              <a:ext cx="483781" cy="457200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88620E1-D326-4C3F-A6FA-1EA9877BB8A0}"/>
                </a:ext>
              </a:extLst>
            </p:cNvPr>
            <p:cNvSpPr/>
            <p:nvPr/>
          </p:nvSpPr>
          <p:spPr>
            <a:xfrm rot="5400000">
              <a:off x="927689" y="1406482"/>
              <a:ext cx="483781" cy="1169583"/>
            </a:xfrm>
            <a:prstGeom prst="rect">
              <a:avLst/>
            </a:prstGeom>
            <a:solidFill>
              <a:srgbClr val="79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CE96EC1-AC0A-47D0-80F3-776CFEFE8671}"/>
                </a:ext>
              </a:extLst>
            </p:cNvPr>
            <p:cNvSpPr/>
            <p:nvPr/>
          </p:nvSpPr>
          <p:spPr>
            <a:xfrm rot="5400000">
              <a:off x="696659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F02609A-F304-4232-AC3C-8D226DB1C2D8}"/>
                </a:ext>
              </a:extLst>
            </p:cNvPr>
            <p:cNvSpPr/>
            <p:nvPr/>
          </p:nvSpPr>
          <p:spPr>
            <a:xfrm rot="5400000">
              <a:off x="1134908" y="1339359"/>
              <a:ext cx="483780" cy="159492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5600A43-61F3-45B8-8704-EB4E478EBE39}"/>
              </a:ext>
            </a:extLst>
          </p:cNvPr>
          <p:cNvGrpSpPr/>
          <p:nvPr/>
        </p:nvGrpSpPr>
        <p:grpSpPr>
          <a:xfrm>
            <a:off x="6141090" y="3586460"/>
            <a:ext cx="294877" cy="330957"/>
            <a:chOff x="584788" y="1177216"/>
            <a:chExt cx="1169583" cy="1628115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091FF28-F63C-418E-967F-E89C0956EAC2}"/>
                </a:ext>
              </a:extLst>
            </p:cNvPr>
            <p:cNvSpPr/>
            <p:nvPr/>
          </p:nvSpPr>
          <p:spPr>
            <a:xfrm rot="5400000">
              <a:off x="911739" y="2334841"/>
              <a:ext cx="483781" cy="457200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1D5569A-1D2F-42C9-83E5-738518490C83}"/>
                </a:ext>
              </a:extLst>
            </p:cNvPr>
            <p:cNvSpPr/>
            <p:nvPr/>
          </p:nvSpPr>
          <p:spPr>
            <a:xfrm rot="5400000">
              <a:off x="927689" y="1406482"/>
              <a:ext cx="483781" cy="1169583"/>
            </a:xfrm>
            <a:prstGeom prst="rect">
              <a:avLst/>
            </a:prstGeom>
            <a:solidFill>
              <a:srgbClr val="79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A93B912-408B-49C8-B54F-A1AE8ACFE1D0}"/>
                </a:ext>
              </a:extLst>
            </p:cNvPr>
            <p:cNvSpPr/>
            <p:nvPr/>
          </p:nvSpPr>
          <p:spPr>
            <a:xfrm rot="5400000">
              <a:off x="938314" y="1339361"/>
              <a:ext cx="483781" cy="159491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FE30A6E-BD39-4FAD-AD9F-77236736F7AE}"/>
              </a:ext>
            </a:extLst>
          </p:cNvPr>
          <p:cNvSpPr txBox="1"/>
          <p:nvPr/>
        </p:nvSpPr>
        <p:spPr>
          <a:xfrm>
            <a:off x="5622854" y="2479438"/>
            <a:ext cx="524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조선대학교  </a:t>
            </a:r>
            <a:r>
              <a:rPr lang="en-US" altLang="ko-KR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융합대학 </a:t>
            </a:r>
            <a:r>
              <a:rPr lang="ko-KR" altLang="en-US" sz="1400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컴퓨터공학과 </a:t>
            </a:r>
            <a:r>
              <a:rPr lang="en-US" altLang="ko-KR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b="1" kern="100" spc="-3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디비디비딥</a:t>
            </a:r>
            <a:r>
              <a:rPr lang="en-US" altLang="ko-KR" b="1" kern="100" spc="-300" dirty="0">
                <a:solidFill>
                  <a:schemeClr val="accent3">
                    <a:lumMod val="40000"/>
                    <a:lumOff val="6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endParaRPr lang="ko-KR" altLang="en-US" b="1" kern="100" spc="-300" dirty="0">
              <a:solidFill>
                <a:schemeClr val="accent3">
                  <a:lumMod val="40000"/>
                  <a:lumOff val="6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" name="Picture 4" descr="ë¸íë ê±´ë¬¼ì ëí ì´ë¯¸ì§ ê²ìê²°ê³¼">
            <a:extLst>
              <a:ext uri="{FF2B5EF4-FFF2-40B4-BE49-F238E27FC236}">
                <a16:creationId xmlns:a16="http://schemas.microsoft.com/office/drawing/2014/main" id="{27BEA12E-92BB-4DE1-9AF7-03466D41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776" y="0"/>
            <a:ext cx="5015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FA0841B-6C67-43F3-AE2F-2934EEB74408}"/>
              </a:ext>
            </a:extLst>
          </p:cNvPr>
          <p:cNvGrpSpPr/>
          <p:nvPr/>
        </p:nvGrpSpPr>
        <p:grpSpPr>
          <a:xfrm>
            <a:off x="6145954" y="5804349"/>
            <a:ext cx="311585" cy="296253"/>
            <a:chOff x="6145954" y="5994849"/>
            <a:chExt cx="311585" cy="29625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A86B5A2-380F-4CC6-BDBB-47AE065D7F3F}"/>
                </a:ext>
              </a:extLst>
            </p:cNvPr>
            <p:cNvSpPr/>
            <p:nvPr/>
          </p:nvSpPr>
          <p:spPr>
            <a:xfrm rot="5400000">
              <a:off x="6247360" y="6188648"/>
              <a:ext cx="88029" cy="116880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07CF868-333A-446C-BE6E-0C33E6A34A28}"/>
                </a:ext>
              </a:extLst>
            </p:cNvPr>
            <p:cNvSpPr/>
            <p:nvPr/>
          </p:nvSpPr>
          <p:spPr>
            <a:xfrm rot="5400000">
              <a:off x="6251437" y="5993478"/>
              <a:ext cx="88029" cy="298995"/>
            </a:xfrm>
            <a:prstGeom prst="rect">
              <a:avLst/>
            </a:prstGeom>
            <a:solidFill>
              <a:srgbClr val="7996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6B31E2B-F60F-4EE9-AF16-37CB6CC65E32}"/>
                </a:ext>
              </a:extLst>
            </p:cNvPr>
            <p:cNvSpPr/>
            <p:nvPr/>
          </p:nvSpPr>
          <p:spPr>
            <a:xfrm rot="5400000">
              <a:off x="6122326" y="6018477"/>
              <a:ext cx="88029" cy="40773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87BD7DC-81B4-4E9D-9D1C-66AFC3467B2D}"/>
                </a:ext>
              </a:extLst>
            </p:cNvPr>
            <p:cNvSpPr/>
            <p:nvPr/>
          </p:nvSpPr>
          <p:spPr>
            <a:xfrm rot="5400000">
              <a:off x="6188565" y="6018477"/>
              <a:ext cx="88029" cy="40773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4584E20-20D7-4E01-A1B3-F4CF9AD08E63}"/>
                </a:ext>
              </a:extLst>
            </p:cNvPr>
            <p:cNvSpPr/>
            <p:nvPr/>
          </p:nvSpPr>
          <p:spPr>
            <a:xfrm rot="5400000">
              <a:off x="6258292" y="6018477"/>
              <a:ext cx="88029" cy="40773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9AD2B6F-4FDA-4CD6-B6E8-F76635D6E9F5}"/>
                </a:ext>
              </a:extLst>
            </p:cNvPr>
            <p:cNvSpPr/>
            <p:nvPr/>
          </p:nvSpPr>
          <p:spPr>
            <a:xfrm rot="5400000">
              <a:off x="6328818" y="6018477"/>
              <a:ext cx="88029" cy="40773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4225A0B-111E-4BEC-B16E-CD7CBDCF60C6}"/>
                </a:ext>
              </a:extLst>
            </p:cNvPr>
            <p:cNvSpPr/>
            <p:nvPr/>
          </p:nvSpPr>
          <p:spPr>
            <a:xfrm rot="5400000">
              <a:off x="6393138" y="6018477"/>
              <a:ext cx="88029" cy="40773"/>
            </a:xfrm>
            <a:prstGeom prst="rect">
              <a:avLst/>
            </a:prstGeom>
            <a:solidFill>
              <a:srgbClr val="9592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696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3A7EB-265B-49C6-8A8F-6588296AC450}"/>
              </a:ext>
            </a:extLst>
          </p:cNvPr>
          <p:cNvSpPr txBox="1"/>
          <p:nvPr/>
        </p:nvSpPr>
        <p:spPr>
          <a:xfrm>
            <a:off x="11402525" y="638338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9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2B376-C8A2-4A39-9296-DFCC7D4520C8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97CCE-292A-4638-9CDC-80708BB1D004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C22953-A9F1-4273-B970-C8AB76D7EB2A}"/>
              </a:ext>
            </a:extLst>
          </p:cNvPr>
          <p:cNvSpPr/>
          <p:nvPr/>
        </p:nvSpPr>
        <p:spPr>
          <a:xfrm>
            <a:off x="6539346" y="1588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데이터 수집 - 데이터 분석 - 데이터 처리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수집 </a:t>
            </a:r>
            <a:r>
              <a:rPr lang="en-US" altLang="ko-KR" dirty="0"/>
              <a:t>= </a:t>
            </a:r>
            <a:r>
              <a:rPr lang="ko-KR" altLang="en-US" dirty="0"/>
              <a:t>공공데이터</a:t>
            </a:r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개 필드</a:t>
            </a:r>
            <a:r>
              <a:rPr lang="en-US" altLang="ko-KR" dirty="0"/>
              <a:t>, </a:t>
            </a:r>
            <a:r>
              <a:rPr lang="ko-KR" altLang="en-US" dirty="0"/>
              <a:t>레코드 </a:t>
            </a:r>
            <a:r>
              <a:rPr lang="en-US" altLang="ko-KR" dirty="0"/>
              <a:t>28972</a:t>
            </a:r>
            <a:r>
              <a:rPr lang="ko-KR" altLang="en-US" dirty="0"/>
              <a:t>개</a:t>
            </a:r>
          </a:p>
          <a:p>
            <a:r>
              <a:rPr lang="ko-KR" altLang="en-US" dirty="0"/>
              <a:t>데이터 분석 </a:t>
            </a:r>
            <a:r>
              <a:rPr lang="en-US" altLang="ko-KR" dirty="0"/>
              <a:t>/ </a:t>
            </a:r>
            <a:r>
              <a:rPr lang="ko-KR" altLang="en-US" dirty="0"/>
              <a:t>처리 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데이터 타입 도메인은 </a:t>
            </a:r>
            <a:r>
              <a:rPr lang="ko-KR" altLang="en-US" dirty="0" err="1"/>
              <a:t>뭔지</a:t>
            </a:r>
            <a:r>
              <a:rPr lang="ko-KR" altLang="en-US" dirty="0"/>
              <a:t> 분석해서 오기</a:t>
            </a:r>
          </a:p>
          <a:p>
            <a:r>
              <a:rPr lang="ko-KR" altLang="en-US" dirty="0"/>
              <a:t>한 장으로 제출하기 </a:t>
            </a:r>
            <a:r>
              <a:rPr lang="en-US" altLang="ko-KR" dirty="0"/>
              <a:t>/ </a:t>
            </a:r>
            <a:r>
              <a:rPr lang="ko-KR" altLang="en-US" dirty="0"/>
              <a:t>그 주에 본인들이 한 거  </a:t>
            </a:r>
          </a:p>
          <a:p>
            <a:r>
              <a:rPr lang="ko-KR" altLang="en-US" dirty="0"/>
              <a:t>관련사이트 모두 </a:t>
            </a:r>
            <a:r>
              <a:rPr lang="ko-KR" altLang="en-US" dirty="0" err="1"/>
              <a:t>적으세용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DEAC1-CAAD-4239-BE79-2FD81BD6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0" y="1531597"/>
            <a:ext cx="5534800" cy="40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76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3A7EB-265B-49C6-8A8F-6588296AC450}"/>
              </a:ext>
            </a:extLst>
          </p:cNvPr>
          <p:cNvSpPr txBox="1"/>
          <p:nvPr/>
        </p:nvSpPr>
        <p:spPr>
          <a:xfrm>
            <a:off x="11402525" y="638338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9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32B376-C8A2-4A39-9296-DFCC7D4520C8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97CCE-292A-4638-9CDC-80708BB1D004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13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B73F6-29C9-4302-9CC2-5184EDC89343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CFBD6-9D3B-4931-95A9-05E3B0C1DE5C}"/>
              </a:ext>
            </a:extLst>
          </p:cNvPr>
          <p:cNvSpPr txBox="1"/>
          <p:nvPr/>
        </p:nvSpPr>
        <p:spPr>
          <a:xfrm>
            <a:off x="11347107" y="638338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10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7A20A9-0399-4390-ADB4-CFB7C45725F5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6EFC48-F3BC-48CF-A7EB-856A7FAFF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09" y="1531597"/>
            <a:ext cx="4709577" cy="3685296"/>
          </a:xfrm>
          <a:prstGeom prst="rect">
            <a:avLst/>
          </a:prstGeom>
        </p:spPr>
      </p:pic>
      <p:pic>
        <p:nvPicPr>
          <p:cNvPr id="3" name="내 동영상">
            <a:hlinkClick r:id="" action="ppaction://media"/>
            <a:extLst>
              <a:ext uri="{FF2B5EF4-FFF2-40B4-BE49-F238E27FC236}">
                <a16:creationId xmlns:a16="http://schemas.microsoft.com/office/drawing/2014/main" id="{460B95EC-2227-4081-B4B0-F9942844CF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1785" y="1408809"/>
            <a:ext cx="6028873" cy="38080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C0DCF3-D022-4C14-ADE7-94F2583D0670}"/>
              </a:ext>
            </a:extLst>
          </p:cNvPr>
          <p:cNvSpPr/>
          <p:nvPr/>
        </p:nvSpPr>
        <p:spPr>
          <a:xfrm>
            <a:off x="1495308" y="5723461"/>
            <a:ext cx="31758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이미지의 </a:t>
            </a:r>
            <a:r>
              <a:rPr lang="ko-KR" altLang="en-US" sz="25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좌표값을</a:t>
            </a:r>
            <a:r>
              <a:rPr lang="ko-KR" altLang="en-US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5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입력받아서</a:t>
            </a:r>
            <a:endParaRPr lang="en-US" altLang="ko-KR" sz="25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242893-6BF6-46A5-AE65-137D13B93C5B}"/>
              </a:ext>
            </a:extLst>
          </p:cNvPr>
          <p:cNvSpPr/>
          <p:nvPr/>
        </p:nvSpPr>
        <p:spPr>
          <a:xfrm>
            <a:off x="7350574" y="5730086"/>
            <a:ext cx="378501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Yolo_mark</a:t>
            </a:r>
            <a:r>
              <a:rPr lang="ko-KR" altLang="en-US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이용해서 반복학습</a:t>
            </a:r>
            <a:endParaRPr lang="en-US" altLang="ko-KR" sz="25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14" name="그룹 7">
            <a:extLst>
              <a:ext uri="{FF2B5EF4-FFF2-40B4-BE49-F238E27FC236}">
                <a16:creationId xmlns:a16="http://schemas.microsoft.com/office/drawing/2014/main" id="{4CD841A2-9A2D-4FA1-98E7-467C330CA572}"/>
              </a:ext>
            </a:extLst>
          </p:cNvPr>
          <p:cNvGrpSpPr/>
          <p:nvPr/>
        </p:nvGrpSpPr>
        <p:grpSpPr>
          <a:xfrm>
            <a:off x="933016" y="5731643"/>
            <a:ext cx="461512" cy="477055"/>
            <a:chOff x="2411761" y="1521121"/>
            <a:chExt cx="257276" cy="329516"/>
          </a:xfrm>
        </p:grpSpPr>
        <p:sp>
          <p:nvSpPr>
            <p:cNvPr id="15" name="모서리가 둥근 직사각형 29">
              <a:extLst>
                <a:ext uri="{FF2B5EF4-FFF2-40B4-BE49-F238E27FC236}">
                  <a16:creationId xmlns:a16="http://schemas.microsoft.com/office/drawing/2014/main" id="{D30D24AA-B968-44F9-B62B-12B2FEDBB01B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A911DB-D4DA-42D5-8277-53633650807A}"/>
                </a:ext>
              </a:extLst>
            </p:cNvPr>
            <p:cNvSpPr txBox="1"/>
            <p:nvPr/>
          </p:nvSpPr>
          <p:spPr>
            <a:xfrm>
              <a:off x="2442657" y="1521121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1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7" name="그룹 7">
            <a:extLst>
              <a:ext uri="{FF2B5EF4-FFF2-40B4-BE49-F238E27FC236}">
                <a16:creationId xmlns:a16="http://schemas.microsoft.com/office/drawing/2014/main" id="{06911E91-AA30-4A25-A5FA-67908272DCFD}"/>
              </a:ext>
            </a:extLst>
          </p:cNvPr>
          <p:cNvGrpSpPr/>
          <p:nvPr/>
        </p:nvGrpSpPr>
        <p:grpSpPr>
          <a:xfrm>
            <a:off x="6739419" y="5730086"/>
            <a:ext cx="461512" cy="477053"/>
            <a:chOff x="2411761" y="1521128"/>
            <a:chExt cx="257276" cy="329516"/>
          </a:xfrm>
        </p:grpSpPr>
        <p:sp>
          <p:nvSpPr>
            <p:cNvPr id="18" name="모서리가 둥근 직사각형 29">
              <a:extLst>
                <a:ext uri="{FF2B5EF4-FFF2-40B4-BE49-F238E27FC236}">
                  <a16:creationId xmlns:a16="http://schemas.microsoft.com/office/drawing/2014/main" id="{DDB30F3B-422F-4C70-AC23-30886D0DFA7B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1B0A8A-39A6-442A-B5BE-CA92E80E4314}"/>
                </a:ext>
              </a:extLst>
            </p:cNvPr>
            <p:cNvSpPr txBox="1"/>
            <p:nvPr/>
          </p:nvSpPr>
          <p:spPr>
            <a:xfrm>
              <a:off x="2442657" y="1521128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12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B73F6-29C9-4302-9CC2-5184EDC89343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과정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30C3FA-6E0B-4D43-BFAF-08EA9BF90ED0}"/>
              </a:ext>
            </a:extLst>
          </p:cNvPr>
          <p:cNvSpPr/>
          <p:nvPr/>
        </p:nvSpPr>
        <p:spPr>
          <a:xfrm>
            <a:off x="6319266" y="988023"/>
            <a:ext cx="5094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https://github.com/cocobino/Capstone_BigData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8F632-EA04-4B7D-A362-B9E7E87E200E}"/>
              </a:ext>
            </a:extLst>
          </p:cNvPr>
          <p:cNvSpPr txBox="1"/>
          <p:nvPr/>
        </p:nvSpPr>
        <p:spPr>
          <a:xfrm>
            <a:off x="11420999" y="638338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11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4345D2-FD81-40C5-B1C6-68AA8EE6DD8D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742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1BDF938-D015-4673-BFE2-E7441CEAA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80052"/>
              </p:ext>
            </p:extLst>
          </p:nvPr>
        </p:nvGraphicFramePr>
        <p:xfrm>
          <a:off x="469900" y="1828800"/>
          <a:ext cx="11201391" cy="4371441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81614601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3279269175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1352046165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1635284597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1457215600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18516916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2977545134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202931202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1262978572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4077744393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3828835990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4198540175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3303811463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3583425043"/>
                    </a:ext>
                  </a:extLst>
                </a:gridCol>
                <a:gridCol w="459014">
                  <a:extLst>
                    <a:ext uri="{9D8B030D-6E8A-4147-A177-3AD203B41FA5}">
                      <a16:colId xmlns:a16="http://schemas.microsoft.com/office/drawing/2014/main" val="540041700"/>
                    </a:ext>
                  </a:extLst>
                </a:gridCol>
                <a:gridCol w="1269995">
                  <a:extLst>
                    <a:ext uri="{9D8B030D-6E8A-4147-A177-3AD203B41FA5}">
                      <a16:colId xmlns:a16="http://schemas.microsoft.com/office/drawing/2014/main" val="1376853347"/>
                    </a:ext>
                  </a:extLst>
                </a:gridCol>
              </a:tblGrid>
              <a:tr h="62221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추진 내용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수행 기간</a:t>
                      </a:r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(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) (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계획 표시 </a:t>
                      </a:r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: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+mn-cs"/>
                        </a:rPr>
                        <a:t>■,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+mn-cs"/>
                        </a:rPr>
                        <a:t>수요일 기준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  <a:cs typeface="+mn-cs"/>
                        </a:rPr>
                        <a:t>) 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비고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94106"/>
                  </a:ext>
                </a:extLst>
              </a:tr>
              <a:tr h="351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3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 marL="16701" marR="16701" marT="16701" marB="16701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4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5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6</a:t>
                      </a:r>
                      <a:r>
                        <a:rPr lang="ko-KR" altLang="en-US" sz="1800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월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02579793"/>
                  </a:ext>
                </a:extLst>
              </a:tr>
              <a:tr h="354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</a:t>
                      </a:r>
                    </a:p>
                  </a:txBody>
                  <a:tcPr marL="16701" marR="16701" marT="16701" marB="16701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3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4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5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3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4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3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4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5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</a:t>
                      </a: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22822286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과제선정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565856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제안서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설계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F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787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중간검토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52035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구현 현황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문제점 피드백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405020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차 구현내용 문제 점검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보완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443539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차 구현내용 문제 점검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보완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A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082439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최종 완성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디버깅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0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0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709079"/>
                  </a:ext>
                </a:extLst>
              </a:tr>
              <a:tr h="3863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캡스톤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대회 참가</a:t>
                      </a:r>
                    </a:p>
                  </a:txBody>
                  <a:tcPr marL="16701" marR="16701" marT="16701" marB="16701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77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6701" marR="16701" marT="16701" marB="167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6355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0B9BC95-32E5-47D9-9972-D99E7540092A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 일정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E04DFC-391B-45B8-9D8D-7A84539C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A197B3-8DC1-4FFE-B2CC-E5424EABBD9E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4EB36-4A3C-4F01-B8A8-13A33081C016}"/>
              </a:ext>
            </a:extLst>
          </p:cNvPr>
          <p:cNvSpPr txBox="1"/>
          <p:nvPr/>
        </p:nvSpPr>
        <p:spPr>
          <a:xfrm>
            <a:off x="11365579" y="6383383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12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4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B9BC95-32E5-47D9-9972-D99E7540092A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차주 일정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E04DFC-391B-45B8-9D8D-7A84539C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1C232-F61E-45CD-BAA5-F20B74471067}"/>
              </a:ext>
            </a:extLst>
          </p:cNvPr>
          <p:cNvSpPr/>
          <p:nvPr/>
        </p:nvSpPr>
        <p:spPr>
          <a:xfrm>
            <a:off x="1242523" y="2009938"/>
            <a:ext cx="9859585" cy="1779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2865755" algn="ctr"/>
              </a:tabLst>
            </a:pPr>
            <a:r>
              <a:rPr lang="en-US" altLang="ko-KR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Yolo </a:t>
            </a:r>
            <a:r>
              <a:rPr lang="ko-KR" altLang="en-US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학습된 데이터를 처리하기 위한 서버 작업</a:t>
            </a:r>
            <a:endParaRPr lang="en-US" altLang="ko-KR" sz="3000" kern="100"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2865755" algn="ctr"/>
              </a:tabLst>
            </a:pPr>
            <a:r>
              <a:rPr lang="ko-KR" altLang="en-US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안드로이드 어플리케이션에서 서버로 연동</a:t>
            </a:r>
            <a:endParaRPr lang="en-US" altLang="ko-KR" sz="3000" kern="100"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Tx/>
              <a:buChar char="-"/>
              <a:tabLst>
                <a:tab pos="2865755" algn="ctr"/>
              </a:tabLst>
            </a:pPr>
            <a:r>
              <a:rPr lang="en-US" altLang="ko-KR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Yolo </a:t>
            </a:r>
            <a:r>
              <a:rPr lang="ko-KR" altLang="en-US" sz="3000" kern="100" dirty="0">
                <a:latin typeface="배달의민족 연성" panose="020B0600000101010101" pitchFamily="50" charset="-127"/>
                <a:ea typeface="배달의민족 연성" panose="020B0600000101010101" pitchFamily="50" charset="-127"/>
                <a:cs typeface="Times New Roman" panose="02020603050405020304" pitchFamily="18" charset="0"/>
              </a:rPr>
              <a:t>데이터 학습</a:t>
            </a:r>
            <a:endParaRPr lang="ko-KR" altLang="ko-KR" sz="3000" kern="100"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95A262-77ED-48AE-AAB9-46FBA2EDEE44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AD77A-5BE7-4DB6-A200-B55879B13467}"/>
              </a:ext>
            </a:extLst>
          </p:cNvPr>
          <p:cNvSpPr txBox="1"/>
          <p:nvPr/>
        </p:nvSpPr>
        <p:spPr>
          <a:xfrm>
            <a:off x="11365579" y="638338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13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33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063B77-F2DB-4D64-B3B1-C050A3542F11}"/>
              </a:ext>
            </a:extLst>
          </p:cNvPr>
          <p:cNvSpPr txBox="1"/>
          <p:nvPr/>
        </p:nvSpPr>
        <p:spPr>
          <a:xfrm>
            <a:off x="3632186" y="2106313"/>
            <a:ext cx="63373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QnA</a:t>
            </a:r>
            <a:endParaRPr lang="ko-KR" altLang="en-US" sz="20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A2E849-6873-43D5-9EB5-5CD62BFA9F93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DE47B-59AD-43A7-8C21-8D99061C44DE}"/>
              </a:ext>
            </a:extLst>
          </p:cNvPr>
          <p:cNvSpPr txBox="1"/>
          <p:nvPr/>
        </p:nvSpPr>
        <p:spPr>
          <a:xfrm>
            <a:off x="11356343" y="6383383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14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39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감사합니다에 대한 이미지 검색결과">
            <a:extLst>
              <a:ext uri="{FF2B5EF4-FFF2-40B4-BE49-F238E27FC236}">
                <a16:creationId xmlns:a16="http://schemas.microsoft.com/office/drawing/2014/main" id="{4743056E-6197-4820-A0B1-260B2E44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366838"/>
            <a:ext cx="9525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DC69F4-470A-43CC-B15C-19C007D3EC16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D84549-F5F3-46CC-8C82-673EF3F67F9E}"/>
              </a:ext>
            </a:extLst>
          </p:cNvPr>
          <p:cNvSpPr/>
          <p:nvPr/>
        </p:nvSpPr>
        <p:spPr>
          <a:xfrm>
            <a:off x="9365315" y="76262"/>
            <a:ext cx="2704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드론</a:t>
            </a:r>
            <a:r>
              <a:rPr lang="ko-KR" altLang="en-US" spc="-15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기반 국내 건물 안전관리 프로그램</a:t>
            </a:r>
          </a:p>
        </p:txBody>
      </p:sp>
    </p:spTree>
    <p:extLst>
      <p:ext uri="{BB962C8B-B14F-4D97-AF65-F5344CB8AC3E}">
        <p14:creationId xmlns:p14="http://schemas.microsoft.com/office/powerpoint/2010/main" val="73237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C87D78C8-C355-4A25-A93C-2568ED5EE85E}"/>
              </a:ext>
            </a:extLst>
          </p:cNvPr>
          <p:cNvSpPr txBox="1"/>
          <p:nvPr/>
        </p:nvSpPr>
        <p:spPr>
          <a:xfrm>
            <a:off x="8344991" y="465511"/>
            <a:ext cx="27363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spc="-150" dirty="0">
                <a:latin typeface="KoPub돋움체 Light" pitchFamily="18" charset="-127"/>
                <a:ea typeface="KoPub돋움체 Light" pitchFamily="18" charset="-127"/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10468072" y="1649161"/>
            <a:ext cx="75375" cy="960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0">
              <a:solidFill>
                <a:schemeClr val="tx1"/>
              </a:solidFill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797186" y="2781272"/>
            <a:ext cx="75375" cy="960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0">
              <a:solidFill>
                <a:schemeClr val="tx1"/>
              </a:solidFill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125987" y="3941926"/>
            <a:ext cx="75375" cy="960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0">
              <a:solidFill>
                <a:schemeClr val="tx1"/>
              </a:solidFill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0327" y="1230919"/>
            <a:ext cx="70278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드론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 기반 국내 건물 안전 관리 프로그램 </a:t>
            </a:r>
            <a:r>
              <a:rPr lang="en-US" altLang="ko-KR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– 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팀원 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11359" y="2365614"/>
            <a:ext cx="68039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 </a:t>
            </a:r>
            <a:r>
              <a:rPr lang="ko-KR" altLang="en-US" sz="350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드론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 기반 국내 건물 안전 관리 프로그램 </a:t>
            </a:r>
            <a:r>
              <a:rPr lang="en-US" altLang="ko-KR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– 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개발 동기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25567" y="3533470"/>
            <a:ext cx="67004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드론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 기반 국내 건물 안전 관리 프로그램 </a:t>
            </a:r>
            <a:r>
              <a:rPr lang="en-US" altLang="ko-KR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– 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개발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50BCB-DA5E-4061-AF61-83DBD695A45E}"/>
              </a:ext>
            </a:extLst>
          </p:cNvPr>
          <p:cNvSpPr txBox="1"/>
          <p:nvPr/>
        </p:nvSpPr>
        <p:spPr>
          <a:xfrm>
            <a:off x="1164658" y="5579286"/>
            <a:ext cx="65830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50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드론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 기반 국내 건물 안전 관리 프로그램 </a:t>
            </a:r>
            <a:r>
              <a:rPr lang="en-US" altLang="ko-KR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– </a:t>
            </a:r>
            <a:r>
              <a:rPr lang="ko-KR" altLang="en-US" sz="350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개발 일정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1FD440-BC54-4279-9532-ED6F24E8503B}"/>
              </a:ext>
            </a:extLst>
          </p:cNvPr>
          <p:cNvGrpSpPr/>
          <p:nvPr/>
        </p:nvGrpSpPr>
        <p:grpSpPr>
          <a:xfrm>
            <a:off x="4412021" y="1318111"/>
            <a:ext cx="568903" cy="587570"/>
            <a:chOff x="1063710" y="2762612"/>
            <a:chExt cx="568903" cy="58757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AA4CE0-CA43-4371-8E94-6C28C7048C70}"/>
                </a:ext>
              </a:extLst>
            </p:cNvPr>
            <p:cNvSpPr/>
            <p:nvPr/>
          </p:nvSpPr>
          <p:spPr>
            <a:xfrm rot="16200000" flipH="1">
              <a:off x="1189203" y="2637119"/>
              <a:ext cx="317918" cy="56890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53BDB9-05FC-448E-8947-A45D1A6E2ED4}"/>
                </a:ext>
              </a:extLst>
            </p:cNvPr>
            <p:cNvSpPr/>
            <p:nvPr/>
          </p:nvSpPr>
          <p:spPr>
            <a:xfrm rot="16200000" flipH="1">
              <a:off x="1249245" y="3209114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47103EA-9831-4B27-B094-58B2ADDDC235}"/>
              </a:ext>
            </a:extLst>
          </p:cNvPr>
          <p:cNvGrpSpPr/>
          <p:nvPr/>
        </p:nvGrpSpPr>
        <p:grpSpPr>
          <a:xfrm>
            <a:off x="3750737" y="2393969"/>
            <a:ext cx="568904" cy="587572"/>
            <a:chOff x="3746713" y="2762612"/>
            <a:chExt cx="568904" cy="58757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8A58C71-2FD9-44F8-A6FD-F84870CA7DE6}"/>
                </a:ext>
              </a:extLst>
            </p:cNvPr>
            <p:cNvSpPr/>
            <p:nvPr/>
          </p:nvSpPr>
          <p:spPr>
            <a:xfrm rot="16200000" flipH="1">
              <a:off x="3872206" y="2637119"/>
              <a:ext cx="317918" cy="56890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80BAB02-B205-414E-86FF-21863C38CD11}"/>
                </a:ext>
              </a:extLst>
            </p:cNvPr>
            <p:cNvSpPr/>
            <p:nvPr/>
          </p:nvSpPr>
          <p:spPr>
            <a:xfrm rot="16200000" flipH="1">
              <a:off x="4070807" y="3209116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CF0AB05-240B-4E33-BFA2-6412C997C7F7}"/>
                </a:ext>
              </a:extLst>
            </p:cNvPr>
            <p:cNvSpPr/>
            <p:nvPr/>
          </p:nvSpPr>
          <p:spPr>
            <a:xfrm rot="16200000" flipH="1">
              <a:off x="3769625" y="3209116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9E2D714-E81F-43A9-8E2F-51AF197C41C1}"/>
              </a:ext>
            </a:extLst>
          </p:cNvPr>
          <p:cNvGrpSpPr/>
          <p:nvPr/>
        </p:nvGrpSpPr>
        <p:grpSpPr>
          <a:xfrm>
            <a:off x="3083276" y="3565469"/>
            <a:ext cx="568904" cy="587572"/>
            <a:chOff x="6430263" y="2754735"/>
            <a:chExt cx="568904" cy="58757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89055D8-D2DD-4B18-BBA0-90C8A915DF74}"/>
                </a:ext>
              </a:extLst>
            </p:cNvPr>
            <p:cNvSpPr/>
            <p:nvPr/>
          </p:nvSpPr>
          <p:spPr>
            <a:xfrm rot="16200000" flipH="1">
              <a:off x="6555756" y="2629242"/>
              <a:ext cx="317918" cy="5689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A144AD3-7C62-4004-96D0-09F7F2C7FC60}"/>
                </a:ext>
              </a:extLst>
            </p:cNvPr>
            <p:cNvSpPr/>
            <p:nvPr/>
          </p:nvSpPr>
          <p:spPr>
            <a:xfrm rot="16200000" flipH="1">
              <a:off x="6759911" y="3201239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C141E23-DFFC-4346-BF42-CF9091179AE8}"/>
                </a:ext>
              </a:extLst>
            </p:cNvPr>
            <p:cNvSpPr/>
            <p:nvPr/>
          </p:nvSpPr>
          <p:spPr>
            <a:xfrm rot="16200000" flipH="1">
              <a:off x="6458728" y="3201239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C69196-C5E7-45A6-9442-05F011E505B3}"/>
                </a:ext>
              </a:extLst>
            </p:cNvPr>
            <p:cNvSpPr/>
            <p:nvPr/>
          </p:nvSpPr>
          <p:spPr>
            <a:xfrm rot="16200000" flipH="1">
              <a:off x="6609320" y="3201239"/>
              <a:ext cx="208514" cy="736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31AFE0-FC8B-4F89-BF45-73136A5BCB49}"/>
              </a:ext>
            </a:extLst>
          </p:cNvPr>
          <p:cNvGrpSpPr/>
          <p:nvPr/>
        </p:nvGrpSpPr>
        <p:grpSpPr>
          <a:xfrm>
            <a:off x="1790300" y="4556378"/>
            <a:ext cx="6771386" cy="630942"/>
            <a:chOff x="1790300" y="4556378"/>
            <a:chExt cx="6771386" cy="630942"/>
          </a:xfrm>
        </p:grpSpPr>
        <p:sp>
          <p:nvSpPr>
            <p:cNvPr id="11" name="타원 10"/>
            <p:cNvSpPr/>
            <p:nvPr/>
          </p:nvSpPr>
          <p:spPr>
            <a:xfrm>
              <a:off x="8486311" y="4967433"/>
              <a:ext cx="75375" cy="960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500">
                <a:solidFill>
                  <a:schemeClr val="tx1"/>
                </a:solidFill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90300" y="4556378"/>
              <a:ext cx="670441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500" dirty="0" err="1">
                  <a:latin typeface="ZESSTYPE 비가온다 PT02" panose="020B0600000101010101" pitchFamily="50" charset="-127"/>
                  <a:ea typeface="ZESSTYPE 비가온다 PT02" panose="020B0600000101010101" pitchFamily="50" charset="-127"/>
                </a:rPr>
                <a:t>드론</a:t>
              </a:r>
              <a:r>
                <a:rPr lang="ko-KR" altLang="en-US" sz="3500" dirty="0">
                  <a:latin typeface="ZESSTYPE 비가온다 PT02" panose="020B0600000101010101" pitchFamily="50" charset="-127"/>
                  <a:ea typeface="ZESSTYPE 비가온다 PT02" panose="020B0600000101010101" pitchFamily="50" charset="-127"/>
                </a:rPr>
                <a:t> 기반 국내 건물 안전 관리 프로그램 </a:t>
              </a:r>
              <a:r>
                <a:rPr lang="en-US" altLang="ko-KR" sz="3500" dirty="0">
                  <a:latin typeface="ZESSTYPE 비가온다 PT02" panose="020B0600000101010101" pitchFamily="50" charset="-127"/>
                  <a:ea typeface="ZESSTYPE 비가온다 PT02" panose="020B0600000101010101" pitchFamily="50" charset="-127"/>
                </a:rPr>
                <a:t>– </a:t>
              </a:r>
              <a:r>
                <a:rPr lang="ko-KR" altLang="en-US" sz="3500" dirty="0">
                  <a:latin typeface="ZESSTYPE 비가온다 PT02" panose="020B0600000101010101" pitchFamily="50" charset="-127"/>
                  <a:ea typeface="ZESSTYPE 비가온다 PT02" panose="020B0600000101010101" pitchFamily="50" charset="-127"/>
                </a:rPr>
                <a:t>진행 과정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E9B1735-8C62-45AC-8A76-0ADC0B4F8720}"/>
                </a:ext>
              </a:extLst>
            </p:cNvPr>
            <p:cNvGrpSpPr/>
            <p:nvPr/>
          </p:nvGrpSpPr>
          <p:grpSpPr>
            <a:xfrm>
              <a:off x="2374324" y="4588376"/>
              <a:ext cx="568904" cy="587573"/>
              <a:chOff x="8882573" y="2701441"/>
              <a:chExt cx="568904" cy="587573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3040A4E-8CD5-4BE4-8FB0-3C5EB89260F0}"/>
                  </a:ext>
                </a:extLst>
              </p:cNvPr>
              <p:cNvSpPr/>
              <p:nvPr/>
            </p:nvSpPr>
            <p:spPr>
              <a:xfrm rot="16200000" flipH="1">
                <a:off x="9008066" y="2575948"/>
                <a:ext cx="317918" cy="56890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500">
                  <a:latin typeface="ZESSTYPE 비가온다 PT02" panose="020B0600000101010101" pitchFamily="50" charset="-127"/>
                  <a:ea typeface="ZESSTYPE 비가온다 PT02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F3D7668-FA7E-4B90-A983-91D8630C76AE}"/>
                  </a:ext>
                </a:extLst>
              </p:cNvPr>
              <p:cNvSpPr/>
              <p:nvPr/>
            </p:nvSpPr>
            <p:spPr>
              <a:xfrm rot="16200000" flipH="1">
                <a:off x="9141497" y="3147946"/>
                <a:ext cx="208514" cy="7362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500">
                  <a:latin typeface="ZESSTYPE 비가온다 PT02" panose="020B0600000101010101" pitchFamily="50" charset="-127"/>
                  <a:ea typeface="ZESSTYPE 비가온다 PT02" panose="020B0600000101010101" pitchFamily="50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0D75860-02E8-40A0-93E1-D4018F7D0AB8}"/>
                  </a:ext>
                </a:extLst>
              </p:cNvPr>
              <p:cNvSpPr/>
              <p:nvPr/>
            </p:nvSpPr>
            <p:spPr>
              <a:xfrm rot="16200000" flipH="1">
                <a:off x="8840315" y="3147946"/>
                <a:ext cx="208514" cy="7362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500">
                  <a:latin typeface="ZESSTYPE 비가온다 PT02" panose="020B0600000101010101" pitchFamily="50" charset="-127"/>
                  <a:ea typeface="ZESSTYPE 비가온다 PT02" panose="020B0600000101010101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B23BA8C-B4DA-4713-BA7B-D8A997CAAFA3}"/>
                  </a:ext>
                </a:extLst>
              </p:cNvPr>
              <p:cNvSpPr/>
              <p:nvPr/>
            </p:nvSpPr>
            <p:spPr>
              <a:xfrm rot="16200000" flipH="1">
                <a:off x="8990907" y="3147946"/>
                <a:ext cx="208514" cy="7362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500">
                  <a:latin typeface="ZESSTYPE 비가온다 PT02" panose="020B0600000101010101" pitchFamily="50" charset="-127"/>
                  <a:ea typeface="ZESSTYPE 비가온다 PT02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30A9C3C-B982-4EB4-922C-7693D2AD91BB}"/>
                  </a:ext>
                </a:extLst>
              </p:cNvPr>
              <p:cNvSpPr/>
              <p:nvPr/>
            </p:nvSpPr>
            <p:spPr>
              <a:xfrm rot="16200000" flipH="1">
                <a:off x="9282093" y="3147944"/>
                <a:ext cx="208514" cy="7362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500">
                  <a:latin typeface="ZESSTYPE 비가온다 PT02" panose="020B0600000101010101" pitchFamily="50" charset="-127"/>
                  <a:ea typeface="ZESSTYPE 비가온다 PT02" panose="020B0600000101010101" pitchFamily="50" charset="-127"/>
                </a:endParaRP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B5882D0-28D8-4A3A-8B81-F9FE2AD63840}"/>
              </a:ext>
            </a:extLst>
          </p:cNvPr>
          <p:cNvGrpSpPr/>
          <p:nvPr/>
        </p:nvGrpSpPr>
        <p:grpSpPr>
          <a:xfrm>
            <a:off x="1599176" y="5597346"/>
            <a:ext cx="660437" cy="615450"/>
            <a:chOff x="11588055" y="2702573"/>
            <a:chExt cx="660437" cy="61545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C1DF19D-DC3B-46E5-84E5-2389E8DA5476}"/>
                </a:ext>
              </a:extLst>
            </p:cNvPr>
            <p:cNvSpPr/>
            <p:nvPr/>
          </p:nvSpPr>
          <p:spPr>
            <a:xfrm rot="16200000" flipH="1">
              <a:off x="11758666" y="2577080"/>
              <a:ext cx="317918" cy="56890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3500">
                <a:latin typeface="ZESSTYPE 비가온다 PT02" panose="020B0600000101010101" pitchFamily="50" charset="-127"/>
                <a:ea typeface="ZESSTYPE 비가온다 PT02" panose="020B0600000101010101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E259E07-F563-4108-8CE0-70E4C56A097B}"/>
                </a:ext>
              </a:extLst>
            </p:cNvPr>
            <p:cNvGrpSpPr/>
            <p:nvPr/>
          </p:nvGrpSpPr>
          <p:grpSpPr>
            <a:xfrm>
              <a:off x="11588055" y="3109508"/>
              <a:ext cx="660437" cy="208515"/>
              <a:chOff x="3130110" y="4945011"/>
              <a:chExt cx="604184" cy="181967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466F8F5-321B-48AF-899F-A4D56B35AF9B}"/>
                  </a:ext>
                </a:extLst>
              </p:cNvPr>
              <p:cNvSpPr/>
              <p:nvPr/>
            </p:nvSpPr>
            <p:spPr>
              <a:xfrm rot="16200000" flipH="1">
                <a:off x="3348332" y="5002319"/>
                <a:ext cx="181966" cy="6735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500">
                  <a:latin typeface="ZESSTYPE 비가온다 PT02" panose="020B0600000101010101" pitchFamily="50" charset="-127"/>
                  <a:ea typeface="ZESSTYPE 비가온다 PT02" panose="020B0600000101010101" pitchFamily="50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03B04F8-511E-476E-8689-BE0C22193B79}"/>
                  </a:ext>
                </a:extLst>
              </p:cNvPr>
              <p:cNvSpPr/>
              <p:nvPr/>
            </p:nvSpPr>
            <p:spPr>
              <a:xfrm rot="16200000" flipH="1">
                <a:off x="3072803" y="5002319"/>
                <a:ext cx="181966" cy="6735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500">
                  <a:latin typeface="ZESSTYPE 비가온다 PT02" panose="020B0600000101010101" pitchFamily="50" charset="-127"/>
                  <a:ea typeface="ZESSTYPE 비가온다 PT02" panose="020B0600000101010101" pitchFamily="50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A9D8A1E7-3C47-48CA-8B97-CD8CED3153A7}"/>
                  </a:ext>
                </a:extLst>
              </p:cNvPr>
              <p:cNvSpPr/>
              <p:nvPr/>
            </p:nvSpPr>
            <p:spPr>
              <a:xfrm rot="16200000" flipH="1">
                <a:off x="3210568" y="5002319"/>
                <a:ext cx="181966" cy="6735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500">
                  <a:latin typeface="ZESSTYPE 비가온다 PT02" panose="020B0600000101010101" pitchFamily="50" charset="-127"/>
                  <a:ea typeface="ZESSTYPE 비가온다 PT02" panose="020B0600000101010101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0211F92-FDA0-41D6-945D-74DD63583FCB}"/>
                  </a:ext>
                </a:extLst>
              </p:cNvPr>
              <p:cNvSpPr/>
              <p:nvPr/>
            </p:nvSpPr>
            <p:spPr>
              <a:xfrm rot="16200000" flipH="1">
                <a:off x="3476952" y="5002318"/>
                <a:ext cx="181966" cy="6735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500">
                  <a:latin typeface="ZESSTYPE 비가온다 PT02" panose="020B0600000101010101" pitchFamily="50" charset="-127"/>
                  <a:ea typeface="ZESSTYPE 비가온다 PT02" panose="020B060000010101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524711E5-2694-4637-B706-9DE6FEED15A2}"/>
                  </a:ext>
                </a:extLst>
              </p:cNvPr>
              <p:cNvSpPr/>
              <p:nvPr/>
            </p:nvSpPr>
            <p:spPr>
              <a:xfrm rot="16200000" flipH="1">
                <a:off x="3609636" y="5002319"/>
                <a:ext cx="181966" cy="6735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3500">
                  <a:latin typeface="ZESSTYPE 비가온다 PT02" panose="020B0600000101010101" pitchFamily="50" charset="-127"/>
                  <a:ea typeface="ZESSTYPE 비가온다 PT02" panose="020B0600000101010101" pitchFamily="50" charset="-127"/>
                </a:endParaRPr>
              </a:p>
            </p:txBody>
          </p:sp>
        </p:grp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8898DA9-E3E6-4C08-B0C7-CBE1EE41195F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175802E-AA4D-4511-BF55-7A07FC5D12A4}"/>
              </a:ext>
            </a:extLst>
          </p:cNvPr>
          <p:cNvSpPr/>
          <p:nvPr/>
        </p:nvSpPr>
        <p:spPr>
          <a:xfrm>
            <a:off x="7743460" y="6004280"/>
            <a:ext cx="75375" cy="960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500">
              <a:solidFill>
                <a:schemeClr val="tx1"/>
              </a:solidFill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3" name="직사각형 2">
            <a:hlinkClick r:id="rId2" action="ppaction://hlinksldjump"/>
            <a:extLst>
              <a:ext uri="{FF2B5EF4-FFF2-40B4-BE49-F238E27FC236}">
                <a16:creationId xmlns:a16="http://schemas.microsoft.com/office/drawing/2014/main" id="{BC491255-9D12-4610-8F86-FC49E961EA9F}"/>
              </a:ext>
            </a:extLst>
          </p:cNvPr>
          <p:cNvSpPr/>
          <p:nvPr/>
        </p:nvSpPr>
        <p:spPr>
          <a:xfrm>
            <a:off x="1644294" y="4308381"/>
            <a:ext cx="7481693" cy="102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6B6867D-61DC-4A9D-9A94-43B86DF85A01}"/>
              </a:ext>
            </a:extLst>
          </p:cNvPr>
          <p:cNvCxnSpPr>
            <a:cxnSpLocks/>
          </p:cNvCxnSpPr>
          <p:nvPr/>
        </p:nvCxnSpPr>
        <p:spPr>
          <a:xfrm flipH="1">
            <a:off x="8486311" y="718456"/>
            <a:ext cx="3110647" cy="557150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D144F27-33B6-45ED-A4E4-A6C644B4006A}"/>
              </a:ext>
            </a:extLst>
          </p:cNvPr>
          <p:cNvCxnSpPr/>
          <p:nvPr/>
        </p:nvCxnSpPr>
        <p:spPr>
          <a:xfrm>
            <a:off x="11236918" y="718456"/>
            <a:ext cx="36004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54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6">
            <a:extLst>
              <a:ext uri="{FF2B5EF4-FFF2-40B4-BE49-F238E27FC236}">
                <a16:creationId xmlns:a16="http://schemas.microsoft.com/office/drawing/2014/main" id="{1FC5B5F0-68CF-47A7-B03E-EA777144C98E}"/>
              </a:ext>
            </a:extLst>
          </p:cNvPr>
          <p:cNvSpPr txBox="1"/>
          <p:nvPr/>
        </p:nvSpPr>
        <p:spPr>
          <a:xfrm>
            <a:off x="931682" y="4365308"/>
            <a:ext cx="1090784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이대경</a:t>
            </a:r>
            <a:endParaRPr lang="zh-CN" altLang="en-US" sz="2500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29" name="文本框 22">
            <a:extLst>
              <a:ext uri="{FF2B5EF4-FFF2-40B4-BE49-F238E27FC236}">
                <a16:creationId xmlns:a16="http://schemas.microsoft.com/office/drawing/2014/main" id="{3A3744B9-50EE-4AD9-A879-843C2077F456}"/>
              </a:ext>
            </a:extLst>
          </p:cNvPr>
          <p:cNvSpPr txBox="1"/>
          <p:nvPr/>
        </p:nvSpPr>
        <p:spPr>
          <a:xfrm>
            <a:off x="12770" y="4958125"/>
            <a:ext cx="287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20124956</a:t>
            </a:r>
          </a:p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bigkyoung2@gmail.com</a:t>
            </a:r>
          </a:p>
        </p:txBody>
      </p:sp>
      <p:sp>
        <p:nvSpPr>
          <p:cNvPr id="30" name="文本框 23">
            <a:extLst>
              <a:ext uri="{FF2B5EF4-FFF2-40B4-BE49-F238E27FC236}">
                <a16:creationId xmlns:a16="http://schemas.microsoft.com/office/drawing/2014/main" id="{BCFE2816-28EE-4F85-95FE-537A822E46CA}"/>
              </a:ext>
            </a:extLst>
          </p:cNvPr>
          <p:cNvSpPr txBox="1"/>
          <p:nvPr/>
        </p:nvSpPr>
        <p:spPr>
          <a:xfrm>
            <a:off x="3421550" y="4365347"/>
            <a:ext cx="1046693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송남주</a:t>
            </a:r>
            <a:endParaRPr lang="zh-CN" altLang="en-US" sz="2500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31" name="文本框 24">
            <a:extLst>
              <a:ext uri="{FF2B5EF4-FFF2-40B4-BE49-F238E27FC236}">
                <a16:creationId xmlns:a16="http://schemas.microsoft.com/office/drawing/2014/main" id="{92EDE2FC-0931-4C7E-959E-5D8D135E8116}"/>
              </a:ext>
            </a:extLst>
          </p:cNvPr>
          <p:cNvSpPr txBox="1"/>
          <p:nvPr/>
        </p:nvSpPr>
        <p:spPr>
          <a:xfrm>
            <a:off x="2575756" y="4925304"/>
            <a:ext cx="282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20124918</a:t>
            </a:r>
          </a:p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vovwi5142@gmail.com</a:t>
            </a:r>
          </a:p>
        </p:txBody>
      </p:sp>
      <p:sp>
        <p:nvSpPr>
          <p:cNvPr id="32" name="文本框 25">
            <a:extLst>
              <a:ext uri="{FF2B5EF4-FFF2-40B4-BE49-F238E27FC236}">
                <a16:creationId xmlns:a16="http://schemas.microsoft.com/office/drawing/2014/main" id="{DEAC8552-1B2D-474B-88E6-A0CC99E9B12E}"/>
              </a:ext>
            </a:extLst>
          </p:cNvPr>
          <p:cNvSpPr txBox="1"/>
          <p:nvPr/>
        </p:nvSpPr>
        <p:spPr>
          <a:xfrm>
            <a:off x="5714927" y="4352608"/>
            <a:ext cx="1030609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강일송</a:t>
            </a:r>
            <a:endParaRPr lang="zh-CN" altLang="en-US" sz="2500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33" name="文本框 26">
            <a:extLst>
              <a:ext uri="{FF2B5EF4-FFF2-40B4-BE49-F238E27FC236}">
                <a16:creationId xmlns:a16="http://schemas.microsoft.com/office/drawing/2014/main" id="{A740B1EB-AA18-441C-A8FF-225E48708C32}"/>
              </a:ext>
            </a:extLst>
          </p:cNvPr>
          <p:cNvSpPr txBox="1"/>
          <p:nvPr/>
        </p:nvSpPr>
        <p:spPr>
          <a:xfrm>
            <a:off x="4848378" y="4932726"/>
            <a:ext cx="2838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20134845</a:t>
            </a:r>
          </a:p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tcagt357@gmail.com</a:t>
            </a:r>
          </a:p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34" name="文本框 27">
            <a:extLst>
              <a:ext uri="{FF2B5EF4-FFF2-40B4-BE49-F238E27FC236}">
                <a16:creationId xmlns:a16="http://schemas.microsoft.com/office/drawing/2014/main" id="{67A68B98-5A67-4702-82FE-EC0F8BC385C3}"/>
              </a:ext>
            </a:extLst>
          </p:cNvPr>
          <p:cNvSpPr txBox="1"/>
          <p:nvPr/>
        </p:nvSpPr>
        <p:spPr>
          <a:xfrm>
            <a:off x="8034839" y="4412413"/>
            <a:ext cx="1026967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김지웅</a:t>
            </a:r>
            <a:endParaRPr lang="zh-CN" altLang="en-US" sz="2500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35" name="文本框 28">
            <a:extLst>
              <a:ext uri="{FF2B5EF4-FFF2-40B4-BE49-F238E27FC236}">
                <a16:creationId xmlns:a16="http://schemas.microsoft.com/office/drawing/2014/main" id="{76E31283-5C97-468D-9EFE-6C3E65A5F20E}"/>
              </a:ext>
            </a:extLst>
          </p:cNvPr>
          <p:cNvSpPr txBox="1"/>
          <p:nvPr/>
        </p:nvSpPr>
        <p:spPr>
          <a:xfrm>
            <a:off x="7152866" y="4945426"/>
            <a:ext cx="2833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20124899</a:t>
            </a:r>
          </a:p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cdkgw11@hanmail.net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51" name="文本框 27">
            <a:extLst>
              <a:ext uri="{FF2B5EF4-FFF2-40B4-BE49-F238E27FC236}">
                <a16:creationId xmlns:a16="http://schemas.microsoft.com/office/drawing/2014/main" id="{37D9AE22-0258-40AE-A870-54DFB0D83911}"/>
              </a:ext>
            </a:extLst>
          </p:cNvPr>
          <p:cNvSpPr txBox="1"/>
          <p:nvPr/>
        </p:nvSpPr>
        <p:spPr>
          <a:xfrm>
            <a:off x="10252473" y="4393516"/>
            <a:ext cx="1079731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김지우</a:t>
            </a:r>
            <a:endParaRPr lang="zh-CN" altLang="en-US" sz="2500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sp>
        <p:nvSpPr>
          <p:cNvPr id="52" name="文本框 28">
            <a:extLst>
              <a:ext uri="{FF2B5EF4-FFF2-40B4-BE49-F238E27FC236}">
                <a16:creationId xmlns:a16="http://schemas.microsoft.com/office/drawing/2014/main" id="{7AFAC51B-9A94-412A-8B00-26B8AE0252A5}"/>
              </a:ext>
            </a:extLst>
          </p:cNvPr>
          <p:cNvSpPr txBox="1"/>
          <p:nvPr/>
        </p:nvSpPr>
        <p:spPr>
          <a:xfrm>
            <a:off x="9343054" y="4932726"/>
            <a:ext cx="2833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20144758</a:t>
            </a:r>
          </a:p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innate0913@naver.com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배달의민족 연성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D3C2EFA-4676-4EA4-A7CD-8FDFC1CF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C14D47E-2704-4367-93CB-2EC848F19CF8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0943D5C7-ACB1-48CE-80EC-F2C5F1B16AAB}"/>
              </a:ext>
            </a:extLst>
          </p:cNvPr>
          <p:cNvSpPr/>
          <p:nvPr/>
        </p:nvSpPr>
        <p:spPr>
          <a:xfrm>
            <a:off x="941239" y="3104978"/>
            <a:ext cx="1133687" cy="124080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ECA5C9E-028B-4081-8B1D-FCC4F34D0B3F}"/>
              </a:ext>
            </a:extLst>
          </p:cNvPr>
          <p:cNvSpPr/>
          <p:nvPr/>
        </p:nvSpPr>
        <p:spPr>
          <a:xfrm>
            <a:off x="3380637" y="3106147"/>
            <a:ext cx="1133687" cy="12408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08BBC691-8CD1-44C7-9436-53E15993BCC6}"/>
              </a:ext>
            </a:extLst>
          </p:cNvPr>
          <p:cNvSpPr/>
          <p:nvPr/>
        </p:nvSpPr>
        <p:spPr>
          <a:xfrm>
            <a:off x="5622992" y="3074955"/>
            <a:ext cx="1133687" cy="124080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70A403-E5B7-4EFF-8508-E06745070915}"/>
              </a:ext>
            </a:extLst>
          </p:cNvPr>
          <p:cNvSpPr/>
          <p:nvPr/>
        </p:nvSpPr>
        <p:spPr>
          <a:xfrm>
            <a:off x="8034839" y="3086795"/>
            <a:ext cx="1133687" cy="124080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178F076F-3D4E-42A4-BA3E-92CE0085A0E6}"/>
              </a:ext>
            </a:extLst>
          </p:cNvPr>
          <p:cNvSpPr/>
          <p:nvPr/>
        </p:nvSpPr>
        <p:spPr>
          <a:xfrm>
            <a:off x="10252473" y="3066128"/>
            <a:ext cx="1133687" cy="1240807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E7A25B-757E-4414-938B-97083F6375C8}"/>
              </a:ext>
            </a:extLst>
          </p:cNvPr>
          <p:cNvSpPr/>
          <p:nvPr/>
        </p:nvSpPr>
        <p:spPr>
          <a:xfrm>
            <a:off x="260274" y="2719422"/>
            <a:ext cx="2454197" cy="293388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07C5221-85ED-43FE-89FE-CF316D9B6796}"/>
              </a:ext>
            </a:extLst>
          </p:cNvPr>
          <p:cNvSpPr/>
          <p:nvPr/>
        </p:nvSpPr>
        <p:spPr>
          <a:xfrm>
            <a:off x="2830637" y="2697154"/>
            <a:ext cx="4515181" cy="294658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191B09-BA95-4318-B00A-7E9A996238A3}"/>
              </a:ext>
            </a:extLst>
          </p:cNvPr>
          <p:cNvSpPr/>
          <p:nvPr/>
        </p:nvSpPr>
        <p:spPr>
          <a:xfrm>
            <a:off x="7461102" y="2706722"/>
            <a:ext cx="4426097" cy="294658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21C42E0-B11A-44A0-9C49-2D5605010F99}"/>
              </a:ext>
            </a:extLst>
          </p:cNvPr>
          <p:cNvSpPr/>
          <p:nvPr/>
        </p:nvSpPr>
        <p:spPr>
          <a:xfrm>
            <a:off x="574973" y="1821567"/>
            <a:ext cx="18662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현장 전송용 </a:t>
            </a:r>
            <a:endParaRPr lang="en-US" altLang="ko-KR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/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어플리케이션 제작</a:t>
            </a:r>
            <a:endParaRPr lang="en-US" altLang="ko-KR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C3A4D630-7883-4F1D-BC3F-21BD293E5159}"/>
              </a:ext>
            </a:extLst>
          </p:cNvPr>
          <p:cNvSpPr/>
          <p:nvPr/>
        </p:nvSpPr>
        <p:spPr>
          <a:xfrm>
            <a:off x="3960928" y="2054818"/>
            <a:ext cx="20521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서버 구성 및 웹 파싱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238E3BB-453B-4F18-AD14-5C8B2FDBC708}"/>
              </a:ext>
            </a:extLst>
          </p:cNvPr>
          <p:cNvSpPr/>
          <p:nvPr/>
        </p:nvSpPr>
        <p:spPr>
          <a:xfrm>
            <a:off x="8385542" y="2059006"/>
            <a:ext cx="23214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Yolo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코드 분석 및 수정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9EBDCE1-1269-480A-8E10-42684331468A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04E745-1523-4B0D-916F-97AA1980948A}"/>
              </a:ext>
            </a:extLst>
          </p:cNvPr>
          <p:cNvSpPr txBox="1"/>
          <p:nvPr/>
        </p:nvSpPr>
        <p:spPr>
          <a:xfrm>
            <a:off x="11420997" y="638338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2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41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2FEB1A1F-3CEC-4D0D-87AE-FE244ECAE4E3}"/>
              </a:ext>
            </a:extLst>
          </p:cNvPr>
          <p:cNvSpPr/>
          <p:nvPr/>
        </p:nvSpPr>
        <p:spPr>
          <a:xfrm>
            <a:off x="365971" y="1956017"/>
            <a:ext cx="11391920" cy="3585792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B73F6-29C9-4302-9CC2-5184EDC89343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동기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661CAA-93BD-487F-97B9-77593AA7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117EED-7715-4876-A67E-F0A695C06755}"/>
              </a:ext>
            </a:extLst>
          </p:cNvPr>
          <p:cNvSpPr/>
          <p:nvPr/>
        </p:nvSpPr>
        <p:spPr>
          <a:xfrm>
            <a:off x="869906" y="3528984"/>
            <a:ext cx="104983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</a:t>
            </a:r>
            <a:r>
              <a:rPr lang="ko-KR" altLang="en-US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건물 안전 관측 기술의 현 실황은</a:t>
            </a:r>
            <a:r>
              <a:rPr lang="en-US" altLang="ko-KR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동영상을 찍어서 차후 현장분석을 하는 방식</a:t>
            </a:r>
            <a:endParaRPr lang="en-US" altLang="ko-KR" sz="3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5A4C07-9279-419B-8B0D-453600FABDD4}"/>
              </a:ext>
            </a:extLst>
          </p:cNvPr>
          <p:cNvSpPr/>
          <p:nvPr/>
        </p:nvSpPr>
        <p:spPr>
          <a:xfrm>
            <a:off x="898783" y="4597609"/>
            <a:ext cx="107390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Yolo</a:t>
            </a:r>
            <a:r>
              <a:rPr lang="ko-KR" altLang="en-US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학습과 </a:t>
            </a:r>
            <a:r>
              <a:rPr lang="ko-KR" altLang="en-US" sz="32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드론을</a:t>
            </a:r>
            <a:r>
              <a:rPr lang="ko-KR" altLang="en-US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통해 정밀하고 빠르게 검사하는 방식으로 제작하려고 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8F84F8-42E6-4BE1-97CE-358D4A4DC171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020272-C9F5-4A16-9F6C-9E02C26B75FD}"/>
              </a:ext>
            </a:extLst>
          </p:cNvPr>
          <p:cNvSpPr/>
          <p:nvPr/>
        </p:nvSpPr>
        <p:spPr>
          <a:xfrm>
            <a:off x="861837" y="2459323"/>
            <a:ext cx="10525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</a:t>
            </a:r>
            <a:r>
              <a:rPr lang="ko-KR" altLang="en-US" sz="3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최근 포항 지진 등 사건 사고로 인해 건물 안전에 대한 관심이 증가되고 있음</a:t>
            </a:r>
            <a:endParaRPr lang="en-US" altLang="ko-KR" sz="3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68" name="그룹 7">
            <a:extLst>
              <a:ext uri="{FF2B5EF4-FFF2-40B4-BE49-F238E27FC236}">
                <a16:creationId xmlns:a16="http://schemas.microsoft.com/office/drawing/2014/main" id="{C47926D1-CB7D-4C6A-A3DD-50A7D2AF4340}"/>
              </a:ext>
            </a:extLst>
          </p:cNvPr>
          <p:cNvGrpSpPr/>
          <p:nvPr/>
        </p:nvGrpSpPr>
        <p:grpSpPr>
          <a:xfrm>
            <a:off x="683482" y="2487778"/>
            <a:ext cx="461512" cy="477055"/>
            <a:chOff x="2411761" y="1521122"/>
            <a:chExt cx="257276" cy="329516"/>
          </a:xfrm>
        </p:grpSpPr>
        <p:sp>
          <p:nvSpPr>
            <p:cNvPr id="69" name="모서리가 둥근 직사각형 29">
              <a:extLst>
                <a:ext uri="{FF2B5EF4-FFF2-40B4-BE49-F238E27FC236}">
                  <a16:creationId xmlns:a16="http://schemas.microsoft.com/office/drawing/2014/main" id="{1352F6E4-3F42-4FB7-9220-A3519EB8CD6C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00C1B54-FC8E-4E66-9F4A-FA56DCA03D1C}"/>
                </a:ext>
              </a:extLst>
            </p:cNvPr>
            <p:cNvSpPr txBox="1"/>
            <p:nvPr/>
          </p:nvSpPr>
          <p:spPr>
            <a:xfrm>
              <a:off x="2442657" y="1521122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1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71" name="그룹 7">
            <a:extLst>
              <a:ext uri="{FF2B5EF4-FFF2-40B4-BE49-F238E27FC236}">
                <a16:creationId xmlns:a16="http://schemas.microsoft.com/office/drawing/2014/main" id="{4016707F-19A1-4F53-8BDD-C323F8FF5F7A}"/>
              </a:ext>
            </a:extLst>
          </p:cNvPr>
          <p:cNvGrpSpPr/>
          <p:nvPr/>
        </p:nvGrpSpPr>
        <p:grpSpPr>
          <a:xfrm>
            <a:off x="680368" y="3584984"/>
            <a:ext cx="461512" cy="477053"/>
            <a:chOff x="2411761" y="1521128"/>
            <a:chExt cx="257276" cy="329516"/>
          </a:xfrm>
        </p:grpSpPr>
        <p:sp>
          <p:nvSpPr>
            <p:cNvPr id="72" name="모서리가 둥근 직사각형 29">
              <a:extLst>
                <a:ext uri="{FF2B5EF4-FFF2-40B4-BE49-F238E27FC236}">
                  <a16:creationId xmlns:a16="http://schemas.microsoft.com/office/drawing/2014/main" id="{EB66AB50-F6B1-4AEE-BA6E-51BE59CD04CE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2F70F35-3685-4E21-ACB2-25A74B16D5CE}"/>
                </a:ext>
              </a:extLst>
            </p:cNvPr>
            <p:cNvSpPr txBox="1"/>
            <p:nvPr/>
          </p:nvSpPr>
          <p:spPr>
            <a:xfrm>
              <a:off x="2442657" y="1521128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2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74" name="그룹 7">
            <a:extLst>
              <a:ext uri="{FF2B5EF4-FFF2-40B4-BE49-F238E27FC236}">
                <a16:creationId xmlns:a16="http://schemas.microsoft.com/office/drawing/2014/main" id="{9EE0E325-9062-48A1-B6FF-86D4CDD4AE46}"/>
              </a:ext>
            </a:extLst>
          </p:cNvPr>
          <p:cNvGrpSpPr/>
          <p:nvPr/>
        </p:nvGrpSpPr>
        <p:grpSpPr>
          <a:xfrm>
            <a:off x="687752" y="4635997"/>
            <a:ext cx="461512" cy="477055"/>
            <a:chOff x="2411761" y="1521122"/>
            <a:chExt cx="257276" cy="329516"/>
          </a:xfrm>
        </p:grpSpPr>
        <p:sp>
          <p:nvSpPr>
            <p:cNvPr id="75" name="모서리가 둥근 직사각형 29">
              <a:extLst>
                <a:ext uri="{FF2B5EF4-FFF2-40B4-BE49-F238E27FC236}">
                  <a16:creationId xmlns:a16="http://schemas.microsoft.com/office/drawing/2014/main" id="{39A8C083-23EE-4FEF-BFCF-552F9E9336F9}"/>
                </a:ext>
              </a:extLst>
            </p:cNvPr>
            <p:cNvSpPr/>
            <p:nvPr/>
          </p:nvSpPr>
          <p:spPr>
            <a:xfrm>
              <a:off x="2411761" y="1528655"/>
              <a:ext cx="257276" cy="27065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8BD0BBC-175A-42BB-93B7-293FBDE5A221}"/>
                </a:ext>
              </a:extLst>
            </p:cNvPr>
            <p:cNvSpPr txBox="1"/>
            <p:nvPr/>
          </p:nvSpPr>
          <p:spPr>
            <a:xfrm>
              <a:off x="2442657" y="1521122"/>
              <a:ext cx="203717" cy="329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3</a:t>
              </a:r>
              <a:endParaRPr lang="ko-KR" altLang="en-US" sz="2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2F777D-7498-4F50-B983-73BF80899FBD}"/>
              </a:ext>
            </a:extLst>
          </p:cNvPr>
          <p:cNvSpPr txBox="1"/>
          <p:nvPr/>
        </p:nvSpPr>
        <p:spPr>
          <a:xfrm>
            <a:off x="11420997" y="638338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3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17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B73F6-29C9-4302-9CC2-5184EDC89343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 예상도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D64813-A537-476D-9937-18E0379A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4D575-03E8-4D5F-88E5-C786B99F0E5A}"/>
              </a:ext>
            </a:extLst>
          </p:cNvPr>
          <p:cNvSpPr txBox="1"/>
          <p:nvPr/>
        </p:nvSpPr>
        <p:spPr>
          <a:xfrm>
            <a:off x="11420997" y="6383383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4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E028F8-3CE1-423D-A051-3F7887176F24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EFD4D715-2B2C-45C6-80BA-33BFC7E269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0879" y="3151428"/>
            <a:ext cx="2624913" cy="30168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1ECBF30-3944-4C5A-B367-FA95A815B3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143873" y="3510396"/>
            <a:ext cx="2624913" cy="301681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462E71DF-A503-4394-94F8-E3CB80DDE569}"/>
              </a:ext>
            </a:extLst>
          </p:cNvPr>
          <p:cNvSpPr/>
          <p:nvPr/>
        </p:nvSpPr>
        <p:spPr>
          <a:xfrm>
            <a:off x="1528303" y="1924303"/>
            <a:ext cx="1494012" cy="4232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앱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62ACFC7-D73D-47BF-8D87-C189EB729715}"/>
              </a:ext>
            </a:extLst>
          </p:cNvPr>
          <p:cNvSpPr/>
          <p:nvPr/>
        </p:nvSpPr>
        <p:spPr>
          <a:xfrm>
            <a:off x="7943098" y="1924302"/>
            <a:ext cx="1494012" cy="4232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1A74B7-0BA0-4A6B-862C-2BF4401A47F1}"/>
              </a:ext>
            </a:extLst>
          </p:cNvPr>
          <p:cNvSpPr txBox="1"/>
          <p:nvPr/>
        </p:nvSpPr>
        <p:spPr>
          <a:xfrm>
            <a:off x="4736504" y="2776620"/>
            <a:ext cx="15231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1)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 검색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7A17F77-5652-4D4E-8D89-E9BFB5F834B6}"/>
              </a:ext>
            </a:extLst>
          </p:cNvPr>
          <p:cNvSpPr txBox="1"/>
          <p:nvPr/>
        </p:nvSpPr>
        <p:spPr>
          <a:xfrm>
            <a:off x="4341375" y="3783282"/>
            <a:ext cx="24400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3)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관리 데이터</a:t>
            </a:r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가져오기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9B43F21-F8CA-4841-BF2C-3F763B1A09B1}"/>
              </a:ext>
            </a:extLst>
          </p:cNvPr>
          <p:cNvSpPr txBox="1"/>
          <p:nvPr/>
        </p:nvSpPr>
        <p:spPr>
          <a:xfrm>
            <a:off x="8392820" y="2778901"/>
            <a:ext cx="17043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2)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공공</a:t>
            </a:r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DB </a:t>
            </a:r>
          </a:p>
          <a:p>
            <a:pPr algn="ctr"/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[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주소</a:t>
            </a:r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이름</a:t>
            </a:r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</a:p>
          <a:p>
            <a:pPr algn="ctr"/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시설물 관리번호</a:t>
            </a:r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]</a:t>
            </a:r>
            <a:endParaRPr lang="ko-KR" altLang="en-US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B3B0C2C-AC07-4F07-8779-6F7FC3803393}"/>
              </a:ext>
            </a:extLst>
          </p:cNvPr>
          <p:cNvSpPr/>
          <p:nvPr/>
        </p:nvSpPr>
        <p:spPr>
          <a:xfrm>
            <a:off x="7943098" y="4248557"/>
            <a:ext cx="1532025" cy="4263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17CA7550-50B0-4492-85C3-DF15051690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V="1">
            <a:off x="4061747" y="5579059"/>
            <a:ext cx="3511870" cy="26112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78B5E900-3268-4D31-BC72-A1EF6E54DB76}"/>
              </a:ext>
            </a:extLst>
          </p:cNvPr>
          <p:cNvSpPr txBox="1"/>
          <p:nvPr/>
        </p:nvSpPr>
        <p:spPr>
          <a:xfrm>
            <a:off x="1848613" y="5671863"/>
            <a:ext cx="2175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4) </a:t>
            </a:r>
            <a:r>
              <a:rPr lang="ko-KR" altLang="en-US" sz="22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드론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화면 보여주기</a:t>
            </a:r>
            <a:endParaRPr lang="en-US" altLang="ko-KR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/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en-US" altLang="ko-KR" sz="22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WiFi</a:t>
            </a:r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통신</a:t>
            </a:r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lang="ko-KR" altLang="en-US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D2163D3-F95B-4577-9F61-616C4B007003}"/>
              </a:ext>
            </a:extLst>
          </p:cNvPr>
          <p:cNvSpPr txBox="1"/>
          <p:nvPr/>
        </p:nvSpPr>
        <p:spPr>
          <a:xfrm>
            <a:off x="4739164" y="5898614"/>
            <a:ext cx="2157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5) Darknet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실행</a:t>
            </a: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380B973F-34D8-45C8-9831-9645CD61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99" y="5630551"/>
            <a:ext cx="924088" cy="724329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C62C2846-932A-4277-989D-0434AF7AD0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106730" y="3211950"/>
            <a:ext cx="977678" cy="386133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550A15F0-4E99-484D-8826-E7472E6F7F6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2140268" y="1479720"/>
            <a:ext cx="378446" cy="332876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3EB25042-EF47-47CB-BCD6-AD394C8559A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2297545" y="1346143"/>
            <a:ext cx="9244503" cy="332252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250DDFF8-7566-4802-B145-56C712CB8F9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0004301" y="2339967"/>
            <a:ext cx="2081869" cy="332876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4454A96C-5994-46AF-BEFC-4FD621FFA17B}"/>
              </a:ext>
            </a:extLst>
          </p:cNvPr>
          <p:cNvSpPr txBox="1"/>
          <p:nvPr/>
        </p:nvSpPr>
        <p:spPr>
          <a:xfrm>
            <a:off x="5928342" y="1012728"/>
            <a:ext cx="1884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7)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정보 평가 수정</a:t>
            </a: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B0B2996-926A-4730-9139-2CBABB7E8BEE}"/>
              </a:ext>
            </a:extLst>
          </p:cNvPr>
          <p:cNvGrpSpPr/>
          <p:nvPr/>
        </p:nvGrpSpPr>
        <p:grpSpPr>
          <a:xfrm>
            <a:off x="567891" y="2545827"/>
            <a:ext cx="3453985" cy="2249216"/>
            <a:chOff x="617026" y="2133510"/>
            <a:chExt cx="3212357" cy="2531119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C47954A7-89BB-4780-BA9A-F13CB7B7E203}"/>
                </a:ext>
              </a:extLst>
            </p:cNvPr>
            <p:cNvGrpSpPr/>
            <p:nvPr/>
          </p:nvGrpSpPr>
          <p:grpSpPr>
            <a:xfrm>
              <a:off x="996979" y="2133510"/>
              <a:ext cx="2832404" cy="1894524"/>
              <a:chOff x="404002" y="1544297"/>
              <a:chExt cx="4049500" cy="287116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D8DEBA6-9661-4D9B-9B7B-F42650180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934229" y="1544297"/>
                <a:ext cx="1519273" cy="2871168"/>
              </a:xfrm>
              <a:prstGeom prst="rect">
                <a:avLst/>
              </a:prstGeom>
            </p:spPr>
          </p:pic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343F9B18-7816-489B-8B15-2AC4A1FE0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2094" y="3029098"/>
                <a:ext cx="1242049" cy="288059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A2FFA56-A3BE-4D3C-8609-62EED46E3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04002" y="1544297"/>
                <a:ext cx="1519273" cy="2871168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79F13CE9-F364-4A9E-A2E7-95655E2F8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818" y="1988416"/>
                <a:ext cx="939410" cy="288059"/>
              </a:xfrm>
              <a:prstGeom prst="rect">
                <a:avLst/>
              </a:prstGeom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084845B-56EE-408D-AE2F-D53FCB70319F}"/>
                  </a:ext>
                </a:extLst>
              </p:cNvPr>
              <p:cNvSpPr/>
              <p:nvPr/>
            </p:nvSpPr>
            <p:spPr>
              <a:xfrm>
                <a:off x="453657" y="1879118"/>
                <a:ext cx="810394" cy="472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Sandoll 미생" panose="020B0600000101010101" pitchFamily="50" charset="-127"/>
                    <a:ea typeface="Sandoll 미생" panose="020B0600000101010101" pitchFamily="50" charset="-127"/>
                  </a:rPr>
                  <a:t>조선대학교</a:t>
                </a:r>
              </a:p>
            </p:txBody>
          </p: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F7ECE9DC-FF3F-4DAD-B84D-D26BDFD1F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62095" y="1988416"/>
                <a:ext cx="1242049" cy="1004166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56A60EC5-8962-4BEA-89BF-5871BA9C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7228" y="1988416"/>
                <a:ext cx="310771" cy="288059"/>
              </a:xfrm>
              <a:prstGeom prst="rect">
                <a:avLst/>
              </a:pr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0FB2624C-5CF7-4D92-A1EF-AA0010D8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6896" y="2184762"/>
                <a:ext cx="260454" cy="260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87C48E0-53D5-47EA-A76E-E729938D733C}"/>
                  </a:ext>
                </a:extLst>
              </p:cNvPr>
              <p:cNvSpPr/>
              <p:nvPr/>
            </p:nvSpPr>
            <p:spPr>
              <a:xfrm>
                <a:off x="2959878" y="2937697"/>
                <a:ext cx="1226034" cy="472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latin typeface="Sandoll 미생" panose="020B0600000101010101" pitchFamily="50" charset="-127"/>
                    <a:ea typeface="Sandoll 미생" panose="020B0600000101010101" pitchFamily="50" charset="-127"/>
                  </a:rPr>
                  <a:t>동구 </a:t>
                </a:r>
                <a:r>
                  <a:rPr lang="ko-KR" altLang="en-US" sz="1200" dirty="0" err="1">
                    <a:latin typeface="Sandoll 미생" panose="020B0600000101010101" pitchFamily="50" charset="-127"/>
                    <a:ea typeface="Sandoll 미생" panose="020B0600000101010101" pitchFamily="50" charset="-127"/>
                  </a:rPr>
                  <a:t>필문대로</a:t>
                </a:r>
                <a:r>
                  <a:rPr lang="ko-KR" altLang="en-US" sz="1200" dirty="0">
                    <a:latin typeface="Sandoll 미생" panose="020B0600000101010101" pitchFamily="50" charset="-127"/>
                    <a:ea typeface="Sandoll 미생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Sandoll 미생" panose="020B0600000101010101" pitchFamily="50" charset="-127"/>
                    <a:ea typeface="Sandoll 미생" panose="020B0600000101010101" pitchFamily="50" charset="-127"/>
                  </a:rPr>
                  <a:t>309</a:t>
                </a:r>
                <a:endParaRPr lang="ko-KR" altLang="en-US" sz="1200" dirty="0">
                  <a:latin typeface="Sandoll 미생" panose="020B0600000101010101" pitchFamily="50" charset="-127"/>
                  <a:ea typeface="Sandoll 미생" panose="020B0600000101010101" pitchFamily="50" charset="-127"/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C52CCE7-FAC7-4AE9-899C-400F093FE957}"/>
                </a:ext>
              </a:extLst>
            </p:cNvPr>
            <p:cNvSpPr txBox="1"/>
            <p:nvPr/>
          </p:nvSpPr>
          <p:spPr>
            <a:xfrm>
              <a:off x="1104977" y="4179737"/>
              <a:ext cx="2108378" cy="484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※</a:t>
              </a:r>
              <a:r>
                <a:rPr lang="ko-KR" altLang="en-US" sz="22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 구글 </a:t>
              </a:r>
              <a:r>
                <a:rPr lang="en-US" altLang="ko-KR" sz="22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GPS API </a:t>
              </a:r>
              <a:r>
                <a:rPr lang="ko-KR" altLang="en-US" sz="22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사용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BB9B48F6-2815-4603-A2A5-919F4589693C}"/>
                </a:ext>
              </a:extLst>
            </p:cNvPr>
            <p:cNvSpPr/>
            <p:nvPr/>
          </p:nvSpPr>
          <p:spPr>
            <a:xfrm>
              <a:off x="617026" y="2143358"/>
              <a:ext cx="244801" cy="4848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2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 </a:t>
              </a:r>
              <a:endParaRPr lang="ko-KR" altLang="en-US" sz="2200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17F94F1-83F2-4F5A-98A0-AB5DC6E426B2}"/>
                </a:ext>
              </a:extLst>
            </p:cNvPr>
            <p:cNvSpPr/>
            <p:nvPr/>
          </p:nvSpPr>
          <p:spPr>
            <a:xfrm>
              <a:off x="2323890" y="2147753"/>
              <a:ext cx="389850" cy="4848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200" dirty="0"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 </a:t>
              </a:r>
              <a:endParaRPr lang="ko-KR" altLang="en-US" sz="2200" dirty="0"/>
            </a:p>
          </p:txBody>
        </p:sp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FC08EF5-7E6B-4FF0-A6DA-0295D289E425}"/>
              </a:ext>
            </a:extLst>
          </p:cNvPr>
          <p:cNvSpPr/>
          <p:nvPr/>
        </p:nvSpPr>
        <p:spPr>
          <a:xfrm>
            <a:off x="1495634" y="5076020"/>
            <a:ext cx="1494012" cy="4232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드론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40C728A9-ECD1-49BC-AE7A-3D0F2355FFF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1755" y="3142682"/>
            <a:ext cx="431058" cy="52476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5E4AC8B-BBAE-4D18-9B01-86E0906E478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 flipV="1">
            <a:off x="3015461" y="4906869"/>
            <a:ext cx="828203" cy="30390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2B7477E-CE68-49A0-BE90-259D062F549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610475" flipH="1">
            <a:off x="3854803" y="4845249"/>
            <a:ext cx="3878993" cy="26058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67D6116-6144-4BCA-B421-A29F135B54A7}"/>
              </a:ext>
            </a:extLst>
          </p:cNvPr>
          <p:cNvSpPr txBox="1"/>
          <p:nvPr/>
        </p:nvSpPr>
        <p:spPr>
          <a:xfrm>
            <a:off x="5259800" y="4497715"/>
            <a:ext cx="2462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6) Yolo(v2, v3)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출력 값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DF32D8-6814-4A11-9B77-F5917CDEFA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3106" y="4946268"/>
            <a:ext cx="1633995" cy="139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6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A985EA-7129-4F30-A562-CD1A09A23114}"/>
              </a:ext>
            </a:extLst>
          </p:cNvPr>
          <p:cNvSpPr txBox="1"/>
          <p:nvPr/>
        </p:nvSpPr>
        <p:spPr>
          <a:xfrm>
            <a:off x="11420997" y="638338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5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F18FD1-FE9B-4B64-9521-DE39037ADF0A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기대 효과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D74526-9549-4E6E-9FEA-5476989B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2907A5A-D9A6-48F1-9B8E-F44C19B22646}"/>
              </a:ext>
            </a:extLst>
          </p:cNvPr>
          <p:cNvSpPr/>
          <p:nvPr/>
        </p:nvSpPr>
        <p:spPr>
          <a:xfrm>
            <a:off x="5687973" y="2037835"/>
            <a:ext cx="6248400" cy="14033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850F8-B663-42C0-A040-30EC07F4C3C7}"/>
              </a:ext>
            </a:extLst>
          </p:cNvPr>
          <p:cNvSpPr/>
          <p:nvPr/>
        </p:nvSpPr>
        <p:spPr>
          <a:xfrm>
            <a:off x="2310936" y="2463388"/>
            <a:ext cx="2084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노후화된 건물 관리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CD48C1-A01F-4FF2-8858-FDD6728B69AE}"/>
              </a:ext>
            </a:extLst>
          </p:cNvPr>
          <p:cNvGrpSpPr/>
          <p:nvPr/>
        </p:nvGrpSpPr>
        <p:grpSpPr>
          <a:xfrm>
            <a:off x="4665178" y="2379087"/>
            <a:ext cx="715957" cy="594793"/>
            <a:chOff x="3776239" y="1885875"/>
            <a:chExt cx="1512166" cy="1535994"/>
          </a:xfrm>
        </p:grpSpPr>
        <p:sp>
          <p:nvSpPr>
            <p:cNvPr id="13" name="갈매기형 수장 12">
              <a:extLst>
                <a:ext uri="{FF2B5EF4-FFF2-40B4-BE49-F238E27FC236}">
                  <a16:creationId xmlns:a16="http://schemas.microsoft.com/office/drawing/2014/main" id="{B52B4B38-F3DA-4454-B245-4F966E46D919}"/>
                </a:ext>
              </a:extLst>
            </p:cNvPr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14" name="갈매기형 수장 13">
              <a:extLst>
                <a:ext uri="{FF2B5EF4-FFF2-40B4-BE49-F238E27FC236}">
                  <a16:creationId xmlns:a16="http://schemas.microsoft.com/office/drawing/2014/main" id="{B240681A-832A-4F19-8F97-114C7AF3B33B}"/>
                </a:ext>
              </a:extLst>
            </p:cNvPr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72B927-4DC6-4625-AA73-BBB0D532088F}"/>
              </a:ext>
            </a:extLst>
          </p:cNvPr>
          <p:cNvSpPr/>
          <p:nvPr/>
        </p:nvSpPr>
        <p:spPr>
          <a:xfrm>
            <a:off x="6079804" y="2183020"/>
            <a:ext cx="6096000" cy="1200329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lvl="0"/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1)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공공 데이터를 활용한 체계화된 시설 관리가 가능</a:t>
            </a:r>
            <a:endParaRPr lang="en-US" altLang="ko-KR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457200" lvl="0" indent="-457200">
              <a:buAutoNum type="arabicParenR"/>
            </a:pPr>
            <a:endParaRPr lang="en-US" altLang="ko-KR" sz="3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lvl="0"/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2) 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고층 건물 등의 인력 관리가 제한된 지역의 관리가 가능</a:t>
            </a:r>
            <a:endParaRPr lang="en-US" altLang="ko-KR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lvl="0"/>
            <a:endParaRPr lang="en-US" altLang="ko-KR" sz="3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lvl="0"/>
            <a:r>
              <a:rPr lang="en-US" altLang="ko-KR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3) Yolo</a:t>
            </a: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학습을 통한 정밀한 건물 관리가 가능</a:t>
            </a:r>
            <a:endParaRPr lang="en-US" altLang="ko-KR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6D230-C5D2-4734-B176-EA32ECC1DB49}"/>
              </a:ext>
            </a:extLst>
          </p:cNvPr>
          <p:cNvSpPr/>
          <p:nvPr/>
        </p:nvSpPr>
        <p:spPr>
          <a:xfrm>
            <a:off x="5639816" y="4195967"/>
            <a:ext cx="6248400" cy="14020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0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A38E45-FF93-4471-ADDA-1F5402F45EFC}"/>
              </a:ext>
            </a:extLst>
          </p:cNvPr>
          <p:cNvSpPr/>
          <p:nvPr/>
        </p:nvSpPr>
        <p:spPr>
          <a:xfrm>
            <a:off x="2889487" y="4626796"/>
            <a:ext cx="1080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2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도로 관리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284FB3-B98C-4BA2-95C4-65A9143410FD}"/>
              </a:ext>
            </a:extLst>
          </p:cNvPr>
          <p:cNvSpPr/>
          <p:nvPr/>
        </p:nvSpPr>
        <p:spPr>
          <a:xfrm>
            <a:off x="5775892" y="4321218"/>
            <a:ext cx="6096000" cy="1107996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차후 반복적인 기계 학습을 통한 인식률 증가와</a:t>
            </a:r>
            <a:endParaRPr lang="en-US" altLang="ko-KR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22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도로와 관련된 공동 데이터가 구축될 경우 도로 관리도 가능</a:t>
            </a:r>
            <a:endParaRPr lang="en-US" altLang="ko-KR" sz="22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0E2AF6-54AE-4757-A663-D4E31DC9C631}"/>
              </a:ext>
            </a:extLst>
          </p:cNvPr>
          <p:cNvGrpSpPr/>
          <p:nvPr/>
        </p:nvGrpSpPr>
        <p:grpSpPr>
          <a:xfrm>
            <a:off x="4659413" y="4567984"/>
            <a:ext cx="715957" cy="594793"/>
            <a:chOff x="3776239" y="1885875"/>
            <a:chExt cx="1512166" cy="1535994"/>
          </a:xfrm>
        </p:grpSpPr>
        <p:sp>
          <p:nvSpPr>
            <p:cNvPr id="21" name="갈매기형 수장 12">
              <a:extLst>
                <a:ext uri="{FF2B5EF4-FFF2-40B4-BE49-F238E27FC236}">
                  <a16:creationId xmlns:a16="http://schemas.microsoft.com/office/drawing/2014/main" id="{E28C1BBF-FBD2-46E2-9EF6-CFB6AA4716DE}"/>
                </a:ext>
              </a:extLst>
            </p:cNvPr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22" name="갈매기형 수장 13">
              <a:extLst>
                <a:ext uri="{FF2B5EF4-FFF2-40B4-BE49-F238E27FC236}">
                  <a16:creationId xmlns:a16="http://schemas.microsoft.com/office/drawing/2014/main" id="{3C0EF3A0-EB4A-4F91-AF05-5C4758D2F68D}"/>
                </a:ext>
              </a:extLst>
            </p:cNvPr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A4B7C4-3A82-47D8-A836-FCCE116CC89E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pic>
        <p:nvPicPr>
          <p:cNvPr id="2050" name="Picture 2" descr="ëë¡ê´ë¦¬ì ëí ì´ë¯¸ì§ ê²ìê²°ê³¼">
            <a:extLst>
              <a:ext uri="{FF2B5EF4-FFF2-40B4-BE49-F238E27FC236}">
                <a16:creationId xmlns:a16="http://schemas.microsoft.com/office/drawing/2014/main" id="{6014AD50-8828-47EC-85A6-20996C18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37" y="4195967"/>
            <a:ext cx="1648865" cy="12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ED84E4-A89A-4658-9108-203248243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74" y="2037835"/>
            <a:ext cx="1665189" cy="127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9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B73F6-29C9-4302-9CC2-5184EDC89343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안드 2.3.3에 대한 이미지 검색결과">
            <a:extLst>
              <a:ext uri="{FF2B5EF4-FFF2-40B4-BE49-F238E27FC236}">
                <a16:creationId xmlns:a16="http://schemas.microsoft.com/office/drawing/2014/main" id="{CD9E27D7-80BB-4B26-9366-B893A8CB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93" y="2794215"/>
            <a:ext cx="1222770" cy="11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2CF609B-CB87-4309-A29A-10D72BF3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93" y="1544297"/>
            <a:ext cx="1344698" cy="878391"/>
          </a:xfrm>
          <a:prstGeom prst="rect">
            <a:avLst/>
          </a:prstGeom>
        </p:spPr>
      </p:pic>
      <p:pic>
        <p:nvPicPr>
          <p:cNvPr id="2052" name="Picture 4" descr="vs2015에 대한 이미지 검색결과">
            <a:extLst>
              <a:ext uri="{FF2B5EF4-FFF2-40B4-BE49-F238E27FC236}">
                <a16:creationId xmlns:a16="http://schemas.microsoft.com/office/drawing/2014/main" id="{C7D4D8EF-CEE2-45BA-B2B9-08CEA7DD4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082" y="1477532"/>
            <a:ext cx="1244065" cy="94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F8A4FE-C222-4496-B4F3-74BE95877C87}"/>
              </a:ext>
            </a:extLst>
          </p:cNvPr>
          <p:cNvSpPr/>
          <p:nvPr/>
        </p:nvSpPr>
        <p:spPr>
          <a:xfrm>
            <a:off x="2154654" y="1770352"/>
            <a:ext cx="320792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운영체제</a:t>
            </a:r>
            <a:r>
              <a:rPr lang="en-US" altLang="ko-KR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Ubuntu 16.04.2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B3201-5EA8-4BDE-A5A1-E5D18DD37375}"/>
              </a:ext>
            </a:extLst>
          </p:cNvPr>
          <p:cNvSpPr/>
          <p:nvPr/>
        </p:nvSpPr>
        <p:spPr>
          <a:xfrm>
            <a:off x="7195043" y="1710604"/>
            <a:ext cx="476604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Yolo </a:t>
            </a:r>
            <a:r>
              <a:rPr lang="ko-KR" altLang="en-US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사용을 위한 툴</a:t>
            </a:r>
            <a:r>
              <a:rPr lang="en-US" altLang="ko-KR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Visual studio 2015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0BB35D-0E7D-42F9-988B-7D476599F7F9}"/>
              </a:ext>
            </a:extLst>
          </p:cNvPr>
          <p:cNvSpPr/>
          <p:nvPr/>
        </p:nvSpPr>
        <p:spPr>
          <a:xfrm>
            <a:off x="2154654" y="2979558"/>
            <a:ext cx="308930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현장 영상 처리용 어플 개발</a:t>
            </a:r>
            <a:r>
              <a:rPr lang="en-US" altLang="ko-KR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  <a:p>
            <a:pPr algn="ctr" fontAlgn="base"/>
            <a:r>
              <a:rPr lang="en-US" altLang="ko-KR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Android Studio 2.3.3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DBDB79D-F2A7-4D06-9C19-8D586A067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FB856C-519C-49EA-A34E-5242F2D5B5DE}"/>
              </a:ext>
            </a:extLst>
          </p:cNvPr>
          <p:cNvSpPr txBox="1"/>
          <p:nvPr/>
        </p:nvSpPr>
        <p:spPr>
          <a:xfrm>
            <a:off x="11420997" y="638338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6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CA7217-80BE-4921-983B-FE35AFD35AE2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  <p:pic>
        <p:nvPicPr>
          <p:cNvPr id="3076" name="Picture 4" descr="nodeì ëí ì´ë¯¸ì§ ê²ìê²°ê³¼">
            <a:extLst>
              <a:ext uri="{FF2B5EF4-FFF2-40B4-BE49-F238E27FC236}">
                <a16:creationId xmlns:a16="http://schemas.microsoft.com/office/drawing/2014/main" id="{A66F62BD-1CA8-4770-A124-FCC8E13E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254" y="2642568"/>
            <a:ext cx="1414677" cy="11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742B3F-DFED-4052-9B9C-7F5E6B246AF8}"/>
              </a:ext>
            </a:extLst>
          </p:cNvPr>
          <p:cNvSpPr/>
          <p:nvPr/>
        </p:nvSpPr>
        <p:spPr>
          <a:xfrm>
            <a:off x="7571840" y="3041064"/>
            <a:ext cx="42226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서버 구성을 위한 </a:t>
            </a:r>
            <a:r>
              <a:rPr lang="en-US" altLang="ko-KR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node.js 8.11.1 LTS</a:t>
            </a:r>
          </a:p>
        </p:txBody>
      </p:sp>
      <p:pic>
        <p:nvPicPr>
          <p:cNvPr id="26" name="Picture 2" descr="yolo v2에 대한 이미지 검색결과">
            <a:extLst>
              <a:ext uri="{FF2B5EF4-FFF2-40B4-BE49-F238E27FC236}">
                <a16:creationId xmlns:a16="http://schemas.microsoft.com/office/drawing/2014/main" id="{3D62BB77-C4F0-4306-9FC9-64EFF808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018" y="4432307"/>
            <a:ext cx="1518579" cy="8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E017D7-B48B-438A-95DA-AB752C3FE18D}"/>
              </a:ext>
            </a:extLst>
          </p:cNvPr>
          <p:cNvSpPr/>
          <p:nvPr/>
        </p:nvSpPr>
        <p:spPr>
          <a:xfrm>
            <a:off x="4580153" y="4404595"/>
            <a:ext cx="466506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dirty="0">
                <a:solidFill>
                  <a:srgbClr val="373A3C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실시간 이미지 검출 프로그램 </a:t>
            </a:r>
            <a:r>
              <a:rPr lang="en-US" altLang="ko-KR" sz="2500" dirty="0">
                <a:solidFill>
                  <a:srgbClr val="373A3C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yolo v2</a:t>
            </a:r>
          </a:p>
          <a:p>
            <a:pPr algn="ctr"/>
            <a:r>
              <a:rPr lang="en-US" altLang="ko-KR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https://pjreddie.com/darknet/yolo/</a:t>
            </a:r>
            <a:endParaRPr lang="ko-KR" altLang="en-US" sz="25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29" name="Picture 2" descr="몽고디비에 대한 이미지 검색결과">
            <a:extLst>
              <a:ext uri="{FF2B5EF4-FFF2-40B4-BE49-F238E27FC236}">
                <a16:creationId xmlns:a16="http://schemas.microsoft.com/office/drawing/2014/main" id="{60A117FD-D940-462D-B946-8D5ABF42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07" y="5426221"/>
            <a:ext cx="1456090" cy="143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1F8E69-8521-49EE-A8FE-D088164D4ADE}"/>
              </a:ext>
            </a:extLst>
          </p:cNvPr>
          <p:cNvSpPr/>
          <p:nvPr/>
        </p:nvSpPr>
        <p:spPr>
          <a:xfrm>
            <a:off x="4372565" y="5706275"/>
            <a:ext cx="508023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500" dirty="0">
                <a:solidFill>
                  <a:srgbClr val="373A3C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NoSQL </a:t>
            </a:r>
            <a:r>
              <a:rPr lang="ko-KR" altLang="en-US" sz="2500" dirty="0">
                <a:solidFill>
                  <a:srgbClr val="373A3C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데이터베이스 시스템 </a:t>
            </a:r>
            <a:r>
              <a:rPr lang="en-US" altLang="ko-KR" sz="2500" dirty="0" err="1">
                <a:solidFill>
                  <a:srgbClr val="373A3C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mongoDB</a:t>
            </a:r>
            <a:r>
              <a:rPr lang="en-US" altLang="ko-KR" sz="2500" dirty="0">
                <a:solidFill>
                  <a:srgbClr val="373A3C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3.6</a:t>
            </a:r>
            <a:endParaRPr lang="en-US" altLang="ko-KR" sz="25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https://www.mongodb.com/</a:t>
            </a:r>
            <a:endParaRPr lang="ko-KR" altLang="en-US" sz="25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27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F8691A-202A-4EF2-8E65-6F4C1E5ED18E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비용 처리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ADD43E-0D8E-4251-B1CE-65887C4E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52" y="1869681"/>
            <a:ext cx="3238500" cy="2982308"/>
          </a:xfrm>
          <a:prstGeom prst="rect">
            <a:avLst/>
          </a:prstGeom>
          <a:ln>
            <a:noFill/>
          </a:ln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89818A7-35B2-403E-B563-DB754B21113E}"/>
              </a:ext>
            </a:extLst>
          </p:cNvPr>
          <p:cNvCxnSpPr>
            <a:cxnSpLocks/>
          </p:cNvCxnSpPr>
          <p:nvPr/>
        </p:nvCxnSpPr>
        <p:spPr>
          <a:xfrm>
            <a:off x="4276214" y="1958581"/>
            <a:ext cx="0" cy="3525960"/>
          </a:xfrm>
          <a:prstGeom prst="line">
            <a:avLst/>
          </a:prstGeom>
          <a:ln>
            <a:solidFill>
              <a:srgbClr val="2F55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24AA0DA-D20E-42DD-BCAA-D31CFB9D7206}"/>
              </a:ext>
            </a:extLst>
          </p:cNvPr>
          <p:cNvCxnSpPr>
            <a:cxnSpLocks/>
          </p:cNvCxnSpPr>
          <p:nvPr/>
        </p:nvCxnSpPr>
        <p:spPr>
          <a:xfrm>
            <a:off x="8060814" y="1869681"/>
            <a:ext cx="0" cy="3525960"/>
          </a:xfrm>
          <a:prstGeom prst="line">
            <a:avLst/>
          </a:prstGeom>
          <a:ln>
            <a:solidFill>
              <a:srgbClr val="2F559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6F1125-EAA0-4D40-9787-959DEE6EE7DA}"/>
              </a:ext>
            </a:extLst>
          </p:cNvPr>
          <p:cNvSpPr/>
          <p:nvPr/>
        </p:nvSpPr>
        <p:spPr>
          <a:xfrm>
            <a:off x="1769198" y="5395641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296,000</a:t>
            </a: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원</a:t>
            </a:r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C2EE7BD-F86B-4477-9E1C-491BBB7A2F54}"/>
              </a:ext>
            </a:extLst>
          </p:cNvPr>
          <p:cNvSpPr/>
          <p:nvPr/>
        </p:nvSpPr>
        <p:spPr>
          <a:xfrm>
            <a:off x="5619395" y="5395641"/>
            <a:ext cx="1399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699,000</a:t>
            </a: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원</a:t>
            </a:r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D8C398EC-94E6-4D19-996C-B52D444E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8FAC470B-A0A3-439E-9ADC-3EB72FB5282B}"/>
              </a:ext>
            </a:extLst>
          </p:cNvPr>
          <p:cNvSpPr/>
          <p:nvPr/>
        </p:nvSpPr>
        <p:spPr>
          <a:xfrm>
            <a:off x="715408" y="6136660"/>
            <a:ext cx="10706777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23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이미지 처리를 위한 영상 촬영 기능을 기본으로 탑재한 </a:t>
            </a:r>
            <a:r>
              <a:rPr lang="ko-KR" altLang="en-US" sz="23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드론을</a:t>
            </a:r>
            <a:r>
              <a:rPr lang="ko-KR" altLang="en-US" sz="23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구입해야 되기 때문에 촬영용 </a:t>
            </a:r>
            <a:r>
              <a:rPr lang="ko-KR" altLang="en-US" sz="23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드론을</a:t>
            </a:r>
            <a:r>
              <a:rPr lang="ko-KR" altLang="en-US" sz="23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구입해야 함</a:t>
            </a:r>
            <a:endParaRPr lang="en-US" altLang="ko-KR" sz="23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FF8937-2998-4A83-A01A-C02D90F1FD09}"/>
              </a:ext>
            </a:extLst>
          </p:cNvPr>
          <p:cNvSpPr txBox="1"/>
          <p:nvPr/>
        </p:nvSpPr>
        <p:spPr>
          <a:xfrm>
            <a:off x="11412288" y="638338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7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8C0028F-74B4-4ECE-9844-6B7A7F255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76" r="61944" b="30772"/>
          <a:stretch/>
        </p:blipFill>
        <p:spPr>
          <a:xfrm>
            <a:off x="8234084" y="1626189"/>
            <a:ext cx="3569062" cy="3238499"/>
          </a:xfrm>
          <a:prstGeom prst="rect">
            <a:avLst/>
          </a:prstGeom>
          <a:ln>
            <a:noFill/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4DA848-3EAE-4F51-8A33-8F7F2E2996D7}"/>
              </a:ext>
            </a:extLst>
          </p:cNvPr>
          <p:cNvSpPr/>
          <p:nvPr/>
        </p:nvSpPr>
        <p:spPr>
          <a:xfrm>
            <a:off x="9403994" y="5395641"/>
            <a:ext cx="1399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790,000</a:t>
            </a: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원</a:t>
            </a:r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E2B9E1-5D93-49EF-A48C-6A3610A82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387" y="2059130"/>
            <a:ext cx="3105864" cy="280555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6CA6E8-9ACC-4BC4-BDDA-F886A7534803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49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F8691A-202A-4EF2-8E65-6F4C1E5ED18E}"/>
              </a:ext>
            </a:extLst>
          </p:cNvPr>
          <p:cNvSpPr txBox="1"/>
          <p:nvPr/>
        </p:nvSpPr>
        <p:spPr>
          <a:xfrm>
            <a:off x="887730" y="671780"/>
            <a:ext cx="5431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비용 처리</a:t>
            </a:r>
            <a:endParaRPr lang="ko-KR" altLang="en-US" sz="3600" spc="-150" dirty="0">
              <a:solidFill>
                <a:schemeClr val="accent4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D8C398EC-94E6-4D19-996C-B52D444E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" y="581082"/>
            <a:ext cx="924088" cy="72432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E8F0F05-24F6-46C6-A18F-4C87E6BD6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293907"/>
              </p:ext>
            </p:extLst>
          </p:nvPr>
        </p:nvGraphicFramePr>
        <p:xfrm>
          <a:off x="647700" y="1866900"/>
          <a:ext cx="11036300" cy="4368799"/>
        </p:xfrm>
        <a:graphic>
          <a:graphicData uri="http://schemas.openxmlformats.org/drawingml/2006/table">
            <a:tbl>
              <a:tblPr/>
              <a:tblGrid>
                <a:gridCol w="2182483">
                  <a:extLst>
                    <a:ext uri="{9D8B030D-6E8A-4147-A177-3AD203B41FA5}">
                      <a16:colId xmlns:a16="http://schemas.microsoft.com/office/drawing/2014/main" val="2326500089"/>
                    </a:ext>
                  </a:extLst>
                </a:gridCol>
                <a:gridCol w="4608473">
                  <a:extLst>
                    <a:ext uri="{9D8B030D-6E8A-4147-A177-3AD203B41FA5}">
                      <a16:colId xmlns:a16="http://schemas.microsoft.com/office/drawing/2014/main" val="2516307177"/>
                    </a:ext>
                  </a:extLst>
                </a:gridCol>
                <a:gridCol w="2127907">
                  <a:extLst>
                    <a:ext uri="{9D8B030D-6E8A-4147-A177-3AD203B41FA5}">
                      <a16:colId xmlns:a16="http://schemas.microsoft.com/office/drawing/2014/main" val="913093233"/>
                    </a:ext>
                  </a:extLst>
                </a:gridCol>
                <a:gridCol w="2117437">
                  <a:extLst>
                    <a:ext uri="{9D8B030D-6E8A-4147-A177-3AD203B41FA5}">
                      <a16:colId xmlns:a16="http://schemas.microsoft.com/office/drawing/2014/main" val="2639677136"/>
                    </a:ext>
                  </a:extLst>
                </a:gridCol>
              </a:tblGrid>
              <a:tr h="7098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예산항목</a:t>
                      </a: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비용</a:t>
                      </a: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구성비율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(%)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404153"/>
                  </a:ext>
                </a:extLst>
              </a:tr>
              <a:tr h="9109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산출내역</a:t>
                      </a: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예상 금액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(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원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)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789451"/>
                  </a:ext>
                </a:extLst>
              </a:tr>
              <a:tr h="9160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재료비</a:t>
                      </a: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-20" dirty="0" err="1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드론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700,000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70%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8912687"/>
                  </a:ext>
                </a:extLst>
              </a:tr>
              <a:tr h="9160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제작비</a:t>
                      </a: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-20" dirty="0" err="1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공기계</a:t>
                      </a:r>
                      <a:r>
                        <a:rPr lang="ko-KR" altLang="en-US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</a:t>
                      </a:r>
                      <a:r>
                        <a:rPr lang="en-US" altLang="ko-KR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서버 컴퓨터 대여</a:t>
                      </a:r>
                      <a:r>
                        <a:rPr lang="en-US" altLang="ko-KR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, </a:t>
                      </a:r>
                      <a:r>
                        <a:rPr lang="ko-KR" altLang="en-US" sz="2400" kern="0" spc="-20" dirty="0" err="1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제본비</a:t>
                      </a:r>
                      <a:r>
                        <a:rPr lang="ko-KR" altLang="en-US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등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-2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250,000</a:t>
                      </a:r>
                      <a:endParaRPr lang="en-US" sz="2400" kern="0" spc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25%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9530838"/>
                  </a:ext>
                </a:extLst>
              </a:tr>
              <a:tr h="9160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문헌구입비</a:t>
                      </a: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 실무에 바로 적용하는 </a:t>
                      </a:r>
                      <a:r>
                        <a:rPr lang="en-US" altLang="ko-KR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Node.js 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50,000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0" spc="-20" dirty="0">
                          <a:solidFill>
                            <a:srgbClr val="000000"/>
                          </a:solidFill>
                          <a:effectLst/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5%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marL="11424" marR="11424" marT="11424" marB="114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8753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7DDB067-04A3-4960-83F8-81B642DD123A}"/>
              </a:ext>
            </a:extLst>
          </p:cNvPr>
          <p:cNvSpPr txBox="1"/>
          <p:nvPr/>
        </p:nvSpPr>
        <p:spPr>
          <a:xfrm>
            <a:off x="11412288" y="638338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8 / 14</a:t>
            </a:r>
            <a:endParaRPr lang="ko-KR" altLang="en-US" dirty="0"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42B934-DB16-4A6D-8891-D1BDBCDCD17B}"/>
              </a:ext>
            </a:extLst>
          </p:cNvPr>
          <p:cNvSpPr/>
          <p:nvPr/>
        </p:nvSpPr>
        <p:spPr>
          <a:xfrm>
            <a:off x="66832" y="76262"/>
            <a:ext cx="16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50" dirty="0" err="1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산학캡스톤디자인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1(02</a:t>
            </a:r>
            <a:r>
              <a:rPr lang="ko-KR" altLang="en-US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분반</a:t>
            </a:r>
            <a:r>
              <a:rPr lang="en-US" altLang="ko-KR" spc="50" dirty="0">
                <a:latin typeface="ZESSTYPE 비가온다 PT02" panose="020B0600000101010101" pitchFamily="50" charset="-127"/>
                <a:ea typeface="ZESSTYPE 비가온다 PT02" panose="020B0600000101010101" pitchFamily="50" charset="-127"/>
              </a:rPr>
              <a:t>)</a:t>
            </a:r>
            <a:endParaRPr lang="ko-KR" altLang="en-US" spc="50" dirty="0">
              <a:latin typeface="ZESSTYPE 비가온다 PT02" panose="020B0600000101010101" pitchFamily="50" charset="-127"/>
              <a:ea typeface="ZESSTYPE 비가온다 PT02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78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715</Words>
  <Application>Microsoft Office PowerPoint</Application>
  <PresentationFormat>와이드스크린</PresentationFormat>
  <Paragraphs>193</Paragraphs>
  <Slides>17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等线</vt:lpstr>
      <vt:lpstr>KoPub돋움체 Light</vt:lpstr>
      <vt:lpstr>Sandoll 미생</vt:lpstr>
      <vt:lpstr>ZESSTYPE 비가온다 PT02</vt:lpstr>
      <vt:lpstr>나눔고딕</vt:lpstr>
      <vt:lpstr>맑은 고딕</vt:lpstr>
      <vt:lpstr>배달의민족 기랑해랑</vt:lpstr>
      <vt:lpstr>배달의민족 도현</vt:lpstr>
      <vt:lpstr>배달의민족 연성</vt:lpstr>
      <vt:lpstr>배달의민족 주아</vt:lpstr>
      <vt:lpstr>배달의민족 한나는 열한살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김지웅</dc:creator>
  <cp:lastModifiedBy>김지웅</cp:lastModifiedBy>
  <cp:revision>209</cp:revision>
  <dcterms:created xsi:type="dcterms:W3CDTF">2018-03-16T03:47:10Z</dcterms:created>
  <dcterms:modified xsi:type="dcterms:W3CDTF">2018-04-10T06:29:10Z</dcterms:modified>
</cp:coreProperties>
</file>